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2" r:id="rId17"/>
    <p:sldId id="273" r:id="rId18"/>
    <p:sldId id="274" r:id="rId19"/>
    <p:sldId id="275" r:id="rId20"/>
  </p:sldIdLst>
  <p:sldSz cx="24384000" cy="13716000"/>
  <p:notesSz cx="10021888" cy="688975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76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D7E5"/>
          </a:solidFill>
        </a:fill>
      </a:tcStyle>
    </a:wholeTbl>
    <a:band2H>
      <a:tcTxStyle/>
      <a:tcStyle>
        <a:tcBdr/>
        <a:fill>
          <a:solidFill>
            <a:srgbClr val="E7ECF2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DE6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CCDCF"/>
          </a:solidFill>
        </a:fill>
      </a:tcStyle>
    </a:wholeTbl>
    <a:band2H>
      <a:tcTxStyle/>
      <a:tcStyle>
        <a:tcBdr/>
        <a:fill>
          <a:solidFill>
            <a:srgbClr val="E7E8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01600" cap="flat">
              <a:solidFill>
                <a:srgbClr val="000000"/>
              </a:solidFill>
              <a:prstDash val="solid"/>
              <a:round/>
            </a:ln>
          </a:top>
          <a:bottom>
            <a:ln w="508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508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1016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508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39" d="100"/>
          <a:sy n="39" d="100"/>
        </p:scale>
        <p:origin x="91" y="72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fr-FR"/>
  <c:roundedCorners val="0"/>
  <c:style val="2"/>
  <c:chart>
    <c:autoTitleDeleted val="1"/>
    <c:view3D>
      <c:rotX val="2"/>
      <c:hPercent val="44"/>
      <c:rotY val="350"/>
      <c:depthPercent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0000000000000001E-3"/>
          <c:y val="5.0000000000000001E-3"/>
          <c:w val="0.99"/>
          <c:h val="0.9875000000000000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Tresorerie</c:v>
                </c:pt>
              </c:strCache>
            </c:strRef>
          </c:tx>
          <c:spPr>
            <a:solidFill>
              <a:schemeClr val="accent5"/>
            </a:solidFill>
            <a:ln w="6350" cap="flat">
              <a:noFill/>
              <a:prstDash val="solid"/>
              <a:miter lim="800000"/>
            </a:ln>
            <a:effectLst/>
            <a:sp3d prstMaterial="matte"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7000" b="1" i="0" u="none" strike="noStrike">
                    <a:solidFill>
                      <a:srgbClr val="000000"/>
                    </a:solidFill>
                    <a:latin typeface="Arial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Sheet1!$B$1:$B$1</c:f>
            </c:multiLvlStrRef>
          </c:cat>
          <c:val>
            <c:numRef>
              <c:f>Sheet1!$B$2:$B$2</c:f>
              <c:numCache>
                <c:formatCode>General</c:formatCode>
                <c:ptCount val="1"/>
                <c:pt idx="0">
                  <c:v>353280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1DB-488C-894B-26A1A2A862AE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Dépots</c:v>
                </c:pt>
              </c:strCache>
            </c:strRef>
          </c:tx>
          <c:spPr>
            <a:solidFill>
              <a:srgbClr val="EE8001"/>
            </a:solidFill>
            <a:ln w="6350" cap="flat">
              <a:noFill/>
              <a:prstDash val="solid"/>
              <a:miter lim="800000"/>
            </a:ln>
            <a:effectLst/>
            <a:sp3d prstMaterial="matte"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7000" b="1" i="0" u="none" strike="noStrike">
                    <a:solidFill>
                      <a:srgbClr val="000000"/>
                    </a:solidFill>
                    <a:latin typeface="Arial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Sheet1!$B$1:$B$1</c:f>
            </c:multiLvlStrRef>
          </c:cat>
          <c:val>
            <c:numRef>
              <c:f>Sheet1!$B$3:$B$3</c:f>
              <c:numCache>
                <c:formatCode>General</c:formatCode>
                <c:ptCount val="1"/>
                <c:pt idx="0">
                  <c:v>278964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1DB-488C-894B-26A1A2A862AE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Autres</c:v>
                </c:pt>
              </c:strCache>
            </c:strRef>
          </c:tx>
          <c:spPr>
            <a:solidFill>
              <a:srgbClr val="929002"/>
            </a:solidFill>
            <a:ln w="6350" cap="flat">
              <a:noFill/>
              <a:prstDash val="solid"/>
              <a:miter lim="800000"/>
            </a:ln>
            <a:effectLst/>
            <a:sp3d prstMaterial="matte"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7000" b="1" i="0" u="none" strike="noStrike">
                    <a:solidFill>
                      <a:srgbClr val="000000"/>
                    </a:solidFill>
                    <a:latin typeface="Arial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Sheet1!$B$1:$B$1</c:f>
            </c:multiLvlStrRef>
          </c:cat>
          <c:val>
            <c:numRef>
              <c:f>Sheet1!$B$4:$B$4</c:f>
              <c:numCache>
                <c:formatCode>General</c:formatCode>
                <c:ptCount val="1"/>
                <c:pt idx="0">
                  <c:v>9344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1DB-488C-894B-26A1A2A862AE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Fonds</c:v>
                </c:pt>
              </c:strCache>
            </c:strRef>
          </c:tx>
          <c:spPr>
            <a:solidFill>
              <a:schemeClr val="accent2"/>
            </a:solidFill>
            <a:ln w="6350" cap="flat">
              <a:noFill/>
              <a:prstDash val="solid"/>
              <a:miter lim="800000"/>
            </a:ln>
            <a:effectLst/>
            <a:sp3d prstMaterial="matte"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7000" b="1" i="0" u="none" strike="noStrike">
                    <a:solidFill>
                      <a:srgbClr val="000000"/>
                    </a:solidFill>
                    <a:latin typeface="Arial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Sheet1!$B$1:$B$1</c:f>
            </c:multiLvlStrRef>
          </c:cat>
          <c:val>
            <c:numRef>
              <c:f>Sheet1!$B$5:$B$5</c:f>
              <c:numCache>
                <c:formatCode>General</c:formatCode>
                <c:ptCount val="1"/>
                <c:pt idx="0">
                  <c:v>38857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1DB-488C-894B-26A1A2A862AE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Résultat</c:v>
                </c:pt>
              </c:strCache>
            </c:strRef>
          </c:tx>
          <c:spPr>
            <a:solidFill>
              <a:srgbClr val="0167CC"/>
            </a:solidFill>
            <a:ln w="6350" cap="flat">
              <a:noFill/>
              <a:prstDash val="solid"/>
              <a:miter lim="800000"/>
            </a:ln>
            <a:effectLst/>
            <a:sp3d prstMaterial="matte"/>
          </c:spPr>
          <c:invertIfNegative val="0"/>
          <c:dLbls>
            <c:dLbl>
              <c:idx val="0"/>
              <c:layout>
                <c:manualLayout>
                  <c:x val="-1.0226803297235909E-2"/>
                  <c:y val="9.70157825990599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1DB-488C-894B-26A1A2A862AE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7000" b="1" i="0" u="none" strike="noStrike">
                    <a:solidFill>
                      <a:srgbClr val="000000"/>
                    </a:solidFill>
                    <a:latin typeface="Arial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Sheet1!$B$1:$B$1</c:f>
            </c:multiLvlStrRef>
          </c:cat>
          <c:val>
            <c:numRef>
              <c:f>Sheet1!$B$6:$B$6</c:f>
              <c:numCache>
                <c:formatCode>General</c:formatCode>
                <c:ptCount val="1"/>
                <c:pt idx="0">
                  <c:v>596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1DB-488C-894B-26A1A2A862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094734552"/>
        <c:axId val="2094734553"/>
        <c:axId val="2094734554"/>
      </c:bar3D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one"/>
        <c:spPr>
          <a:ln w="12700" cap="flat">
            <a:noFill/>
            <a:prstDash val="solid"/>
            <a:miter lim="800000"/>
          </a:ln>
        </c:spPr>
        <c:txPr>
          <a:bodyPr rot="0"/>
          <a:lstStyle/>
          <a:p>
            <a:pPr>
              <a:defRPr sz="3600" b="0" i="0" u="none" strike="noStrike">
                <a:solidFill>
                  <a:srgbClr val="000000"/>
                </a:solidFill>
                <a:latin typeface="Calibri"/>
              </a:defRPr>
            </a:pPr>
            <a:endParaRPr lang="fr-FR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  <c:min val="0"/>
        </c:scaling>
        <c:delete val="0"/>
        <c:axPos val="l"/>
        <c:numFmt formatCode="0.#" sourceLinked="0"/>
        <c:majorTickMark val="out"/>
        <c:minorTickMark val="none"/>
        <c:tickLblPos val="none"/>
        <c:spPr>
          <a:ln w="12700" cap="flat">
            <a:noFill/>
            <a:prstDash val="solid"/>
            <a:miter lim="800000"/>
          </a:ln>
        </c:spPr>
        <c:txPr>
          <a:bodyPr rot="0"/>
          <a:lstStyle/>
          <a:p>
            <a:pPr>
              <a:defRPr sz="3600" b="0" i="0" u="none" strike="noStrike">
                <a:solidFill>
                  <a:srgbClr val="000000"/>
                </a:solidFill>
                <a:latin typeface="Calibri"/>
              </a:defRPr>
            </a:pPr>
            <a:endParaRPr lang="fr-FR"/>
          </a:p>
        </c:txPr>
        <c:crossAx val="2094734552"/>
        <c:crosses val="autoZero"/>
        <c:crossBetween val="between"/>
        <c:majorUnit val="300000"/>
        <c:minorUnit val="150000"/>
      </c:valAx>
      <c:serAx>
        <c:axId val="2094734554"/>
        <c:scaling>
          <c:orientation val="minMax"/>
        </c:scaling>
        <c:delete val="0"/>
        <c:axPos val="b"/>
        <c:majorTickMark val="out"/>
        <c:minorTickMark val="none"/>
        <c:tickLblPos val="none"/>
        <c:spPr>
          <a:ln w="12700" cap="flat">
            <a:noFill/>
            <a:prstDash val="solid"/>
            <a:miter lim="800000"/>
          </a:ln>
        </c:spPr>
        <c:crossAx val="2094734553"/>
        <c:crosses val="autoZero"/>
        <c:tickLblSkip val="1"/>
      </c:ser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0"/>
      <c:hPercent val="218"/>
      <c:rotY val="0"/>
      <c:depthPercent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cpte courant</c:v>
                </c:pt>
              </c:strCache>
            </c:strRef>
          </c:tx>
          <c:spPr>
            <a:solidFill>
              <a:srgbClr val="8A5C9B"/>
            </a:solidFill>
            <a:ln w="6350" cap="flat">
              <a:noFill/>
              <a:prstDash val="solid"/>
              <a:miter lim="800000"/>
            </a:ln>
            <a:effectLst/>
            <a:sp3d prstMaterial="matte"/>
          </c:spPr>
          <c:invertIfNegative val="0"/>
          <c:dPt>
            <c:idx val="0"/>
            <c:invertIfNegative val="0"/>
            <c:bubble3D val="0"/>
            <c:spPr>
              <a:solidFill>
                <a:srgbClr val="B686CF"/>
              </a:solidFill>
              <a:ln w="6350" cap="flat">
                <a:noFill/>
                <a:prstDash val="solid"/>
                <a:miter lim="800000"/>
              </a:ln>
              <a:effectLst/>
              <a:sp3d prstMaterial="matte"/>
            </c:spPr>
            <c:extLst>
              <c:ext xmlns:c16="http://schemas.microsoft.com/office/drawing/2014/chart" uri="{C3380CC4-5D6E-409C-BE32-E72D297353CC}">
                <c16:uniqueId val="{00000001-365F-488B-9471-AA6264B286A0}"/>
              </c:ext>
            </c:extLst>
          </c:dPt>
          <c:dLbls>
            <c:dLbl>
              <c:idx val="0"/>
              <c:layout>
                <c:manualLayout>
                  <c:x val="-0.28356748542867927"/>
                  <c:y val="2.4525917088420469E-7"/>
                </c:manualLayout>
              </c:layout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7700" b="1">
                      <a:latin typeface="Arial" panose="020B0604020202020204" pitchFamily="34" charset="0"/>
                      <a:cs typeface="Arial" panose="020B0604020202020204" pitchFamily="34" charset="0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65F-488B-9471-AA6264B286A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77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Sheet1!$B$1:$B$1</c:f>
            </c:multiLvlStrRef>
          </c:cat>
          <c:val>
            <c:numRef>
              <c:f>Sheet1!$B$2:$B$2</c:f>
              <c:numCache>
                <c:formatCode>General</c:formatCode>
                <c:ptCount val="1"/>
                <c:pt idx="0">
                  <c:v>83837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65F-488B-9471-AA6264B286A0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epargne</c:v>
                </c:pt>
              </c:strCache>
            </c:strRef>
          </c:tx>
          <c:spPr>
            <a:solidFill>
              <a:srgbClr val="3D70C7"/>
            </a:solidFill>
            <a:ln w="6350" cap="flat">
              <a:noFill/>
              <a:prstDash val="solid"/>
              <a:miter lim="800000"/>
            </a:ln>
            <a:effectLst/>
            <a:sp3d prstMaterial="matte"/>
          </c:spPr>
          <c:invertIfNegative val="0"/>
          <c:dLbls>
            <c:dLbl>
              <c:idx val="0"/>
              <c:layout>
                <c:manualLayout>
                  <c:x val="-0.37425548556226323"/>
                  <c:y val="-4.672187205344126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081542916136195"/>
                      <c:h val="0.2804558239794550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365F-488B-9471-AA6264B286A0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77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multiLvlStrRef>
              <c:f>Sheet1!$B$1:$B$1</c:f>
            </c:multiLvlStrRef>
          </c:cat>
          <c:val>
            <c:numRef>
              <c:f>Sheet1!$B$3:$B$3</c:f>
              <c:numCache>
                <c:formatCode>General</c:formatCode>
                <c:ptCount val="1"/>
                <c:pt idx="0">
                  <c:v>194162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65F-488B-9471-AA6264B286A0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titres</c:v>
                </c:pt>
              </c:strCache>
            </c:strRef>
          </c:tx>
          <c:spPr>
            <a:solidFill>
              <a:srgbClr val="E1514E"/>
            </a:solidFill>
            <a:ln w="6350" cap="flat">
              <a:noFill/>
              <a:prstDash val="solid"/>
              <a:miter lim="800000"/>
            </a:ln>
            <a:effectLst/>
            <a:sp3d prstMaterial="matte"/>
          </c:spPr>
          <c:invertIfNegative val="0"/>
          <c:dLbls>
            <c:dLbl>
              <c:idx val="0"/>
              <c:layout>
                <c:manualLayout>
                  <c:x val="-0.18387543622687588"/>
                  <c:y val="-6.2294603108733566E-3"/>
                </c:manualLayout>
              </c:layout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7700" b="1">
                      <a:latin typeface="Arial" panose="020B0604020202020204" pitchFamily="34" charset="0"/>
                      <a:cs typeface="Arial" panose="020B0604020202020204" pitchFamily="34" charset="0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65F-488B-9471-AA6264B286A0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770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multiLvlStrRef>
              <c:f>Sheet1!$B$1:$B$1</c:f>
            </c:multiLvlStrRef>
          </c:cat>
          <c:val>
            <c:numRef>
              <c:f>Sheet1!$B$4:$B$4</c:f>
              <c:numCache>
                <c:formatCode>General</c:formatCode>
                <c:ptCount val="1"/>
                <c:pt idx="0">
                  <c:v>39991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65F-488B-9471-AA6264B286A0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assurances</c:v>
                </c:pt>
              </c:strCache>
            </c:strRef>
          </c:tx>
          <c:spPr>
            <a:solidFill>
              <a:srgbClr val="F3AE47"/>
            </a:solidFill>
            <a:ln w="6350" cap="flat">
              <a:noFill/>
              <a:prstDash val="solid"/>
              <a:miter lim="800000"/>
            </a:ln>
            <a:effectLst/>
            <a:sp3d prstMaterial="matte"/>
          </c:spPr>
          <c:invertIfNegative val="0"/>
          <c:dLbls>
            <c:dLbl>
              <c:idx val="0"/>
              <c:layout>
                <c:manualLayout>
                  <c:x val="-0.30656011589060056"/>
                  <c:y val="1.557518364700141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65F-488B-9471-AA6264B286A0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77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multiLvlStrRef>
              <c:f>Sheet1!$B$1:$B$1</c:f>
            </c:multiLvlStrRef>
          </c:cat>
          <c:val>
            <c:numRef>
              <c:f>Sheet1!$B$5:$B$5</c:f>
              <c:numCache>
                <c:formatCode>General</c:formatCode>
                <c:ptCount val="1"/>
                <c:pt idx="0">
                  <c:v>90436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65F-488B-9471-AA6264B286A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0"/>
        <c:gapDepth val="6"/>
        <c:shape val="box"/>
        <c:axId val="2094734552"/>
        <c:axId val="2094734553"/>
        <c:axId val="2094734554"/>
      </c:bar3DChart>
      <c:catAx>
        <c:axId val="2094734552"/>
        <c:scaling>
          <c:orientation val="maxMin"/>
        </c:scaling>
        <c:delete val="1"/>
        <c:axPos val="l"/>
        <c:numFmt formatCode="General" sourceLinked="0"/>
        <c:majorTickMark val="none"/>
        <c:minorTickMark val="none"/>
        <c:tickLblPos val="nextTo"/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1"/>
        <c:axPos val="t"/>
        <c:numFmt formatCode="General" sourceLinked="0"/>
        <c:majorTickMark val="none"/>
        <c:minorTickMark val="none"/>
        <c:tickLblPos val="none"/>
        <c:crossAx val="2094734552"/>
        <c:crosses val="autoZero"/>
        <c:crossBetween val="between"/>
      </c:valAx>
      <c:serAx>
        <c:axId val="2094734554"/>
        <c:scaling>
          <c:orientation val="minMax"/>
        </c:scaling>
        <c:delete val="1"/>
        <c:axPos val="b"/>
        <c:majorTickMark val="out"/>
        <c:minorTickMark val="none"/>
        <c:tickLblPos val="none"/>
        <c:crossAx val="2094734553"/>
        <c:crosses val="autoZero"/>
        <c:tickLblSkip val="1"/>
      </c:ser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Ventes</c:v>
                </c:pt>
              </c:strCache>
            </c:strRef>
          </c:tx>
          <c:explosion val="3"/>
          <c:dPt>
            <c:idx val="0"/>
            <c:bubble3D val="0"/>
            <c:spPr>
              <a:solidFill>
                <a:srgbClr val="B384CC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330A-488A-8AE8-6504D9C03187}"/>
              </c:ext>
            </c:extLst>
          </c:dPt>
          <c:dPt>
            <c:idx val="1"/>
            <c:bubble3D val="0"/>
            <c:spPr>
              <a:solidFill>
                <a:srgbClr val="3B6DC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330A-488A-8AE8-6504D9C03187}"/>
              </c:ext>
            </c:extLst>
          </c:dPt>
          <c:dPt>
            <c:idx val="2"/>
            <c:bubble3D val="0"/>
            <c:spPr>
              <a:solidFill>
                <a:srgbClr val="E1514E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330A-488A-8AE8-6504D9C03187}"/>
              </c:ext>
            </c:extLst>
          </c:dPt>
          <c:dPt>
            <c:idx val="3"/>
            <c:bubble3D val="0"/>
            <c:spPr>
              <a:solidFill>
                <a:srgbClr val="F3AE47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330A-488A-8AE8-6504D9C03187}"/>
              </c:ext>
            </c:extLst>
          </c:dPt>
          <c:dLbls>
            <c:dLbl>
              <c:idx val="0"/>
              <c:layout>
                <c:manualLayout>
                  <c:x val="-0.16008462886115238"/>
                  <c:y val="0.2017499720058574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6200" b="1" i="0" u="none" strike="noStrike" kern="1200" spc="0" baseline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5AFC39E2-E7AE-403E-8197-34D0F2A5AA45}" type="PERCENTAGE">
                      <a:rPr lang="en-US" sz="620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6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[POURCENTAGE]</a:t>
                    </a:fld>
                    <a:endParaRPr lang="fr-FR"/>
                  </a:p>
                </c:rich>
              </c:tx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6200" b="1" i="0" u="none" strike="noStrike" kern="1200" spc="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8562845253602903"/>
                      <c:h val="0.1044249137591075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330A-488A-8AE8-6504D9C03187}"/>
                </c:ext>
              </c:extLst>
            </c:dLbl>
            <c:dLbl>
              <c:idx val="1"/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6200" b="1" i="0" u="none" strike="noStrike" kern="1200" spc="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fr-FR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330A-488A-8AE8-6504D9C03187}"/>
                </c:ext>
              </c:extLst>
            </c:dLbl>
            <c:dLbl>
              <c:idx val="2"/>
              <c:layout>
                <c:manualLayout>
                  <c:x val="0.18345133826156376"/>
                  <c:y val="-8.2440721388769133E-3"/>
                </c:manualLayout>
              </c:layout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6200" b="1" i="0" u="none" strike="noStrike" kern="1200" spc="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822114053823888"/>
                      <c:h val="0.1744995269395613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330A-488A-8AE8-6504D9C03187}"/>
                </c:ext>
              </c:extLst>
            </c:dLbl>
            <c:dLbl>
              <c:idx val="3"/>
              <c:layout>
                <c:manualLayout>
                  <c:x val="0.13111391513502393"/>
                  <c:y val="0.20500497403171372"/>
                </c:manualLayout>
              </c:layout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6200" b="1" i="0" u="none" strike="noStrike" kern="1200" spc="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30A-488A-8AE8-6504D9C03187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spc="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Feuil1!$A$2:$A$5</c:f>
              <c:strCache>
                <c:ptCount val="4"/>
                <c:pt idx="0">
                  <c:v>1er trim.</c:v>
                </c:pt>
                <c:pt idx="1">
                  <c:v>2e trim.</c:v>
                </c:pt>
                <c:pt idx="2">
                  <c:v>3e trim.</c:v>
                </c:pt>
                <c:pt idx="3">
                  <c:v>4e trim.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20</c:v>
                </c:pt>
                <c:pt idx="1">
                  <c:v>49</c:v>
                </c:pt>
                <c:pt idx="2">
                  <c:v>10</c:v>
                </c:pt>
                <c:pt idx="3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30A-488A-8AE8-6504D9C03187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fr-FR"/>
  <c:roundedCorners val="0"/>
  <c:style val="2"/>
  <c:chart>
    <c:autoTitleDeleted val="1"/>
    <c:view3D>
      <c:rotX val="0"/>
      <c:hPercent val="44"/>
      <c:rotY val="344"/>
      <c:depthPercent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0000000000000001E-3"/>
          <c:y val="5.0000000000000001E-3"/>
          <c:w val="0.99"/>
          <c:h val="0.9875000000000000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TRESORERIE</c:v>
                </c:pt>
              </c:strCache>
            </c:strRef>
          </c:tx>
          <c:spPr>
            <a:solidFill>
              <a:schemeClr val="accent5"/>
            </a:solidFill>
            <a:ln w="6350" cap="flat">
              <a:noFill/>
              <a:prstDash val="solid"/>
              <a:miter lim="800000"/>
            </a:ln>
            <a:effectLst/>
            <a:sp3d prstMaterial="matte"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7000" b="1" i="0" u="none" strike="noStrike">
                    <a:solidFill>
                      <a:srgbClr val="000000"/>
                    </a:solidFill>
                    <a:latin typeface="Arial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Sheet1!$B$1:$B$1</c:f>
            </c:strRef>
          </c:cat>
          <c:val>
            <c:numRef>
              <c:f>Sheet1!$B$2:$B$2</c:f>
              <c:numCache>
                <c:formatCode>General</c:formatCode>
                <c:ptCount val="1"/>
                <c:pt idx="0">
                  <c:v>327985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37A-413B-998F-55CF49F37377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PRETS</c:v>
                </c:pt>
              </c:strCache>
            </c:strRef>
          </c:tx>
          <c:spPr>
            <a:solidFill>
              <a:srgbClr val="929002"/>
            </a:solidFill>
            <a:ln w="6350" cap="flat">
              <a:noFill/>
              <a:prstDash val="solid"/>
              <a:miter lim="800000"/>
            </a:ln>
            <a:effectLst/>
            <a:sp3d prstMaterial="matte"/>
          </c:spPr>
          <c:invertIfNegative val="0"/>
          <c:dPt>
            <c:idx val="0"/>
            <c:invertIfNegative val="0"/>
            <c:bubble3D val="0"/>
            <c:spPr>
              <a:solidFill>
                <a:schemeClr val="accent4"/>
              </a:solidFill>
              <a:ln w="6350" cap="flat">
                <a:noFill/>
                <a:prstDash val="solid"/>
                <a:miter lim="800000"/>
              </a:ln>
              <a:effectLst/>
              <a:sp3d prstMaterial="matte"/>
            </c:spPr>
            <c:extLst>
              <c:ext xmlns:c16="http://schemas.microsoft.com/office/drawing/2014/chart" uri="{C3380CC4-5D6E-409C-BE32-E72D297353CC}">
                <c16:uniqueId val="{00000005-B37A-413B-998F-55CF49F37377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7000" b="1" i="0" u="none" strike="noStrike">
                    <a:solidFill>
                      <a:srgbClr val="000000"/>
                    </a:solidFill>
                    <a:latin typeface="Arial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Sheet1!$B$1:$B$1</c:f>
            </c:strRef>
          </c:cat>
          <c:val>
            <c:numRef>
              <c:f>Sheet1!$B$3:$B$3</c:f>
              <c:numCache>
                <c:formatCode>General</c:formatCode>
                <c:ptCount val="1"/>
                <c:pt idx="0">
                  <c:v>340909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37A-413B-998F-55CF49F37377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PARTICIPATIONS</c:v>
                </c:pt>
              </c:strCache>
            </c:strRef>
          </c:tx>
          <c:spPr>
            <a:solidFill>
              <a:srgbClr val="019052"/>
            </a:solidFill>
            <a:ln w="6350" cap="flat">
              <a:noFill/>
              <a:prstDash val="solid"/>
              <a:miter lim="800000"/>
            </a:ln>
            <a:effectLst/>
            <a:sp3d prstMaterial="matte"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7000" b="1" i="0" u="none" strike="noStrike">
                    <a:solidFill>
                      <a:srgbClr val="000000"/>
                    </a:solidFill>
                    <a:latin typeface="Arial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Sheet1!$B$1:$B$1</c:f>
            </c:strRef>
          </c:cat>
          <c:val>
            <c:numRef>
              <c:f>Sheet1!$B$4:$B$4</c:f>
              <c:numCache>
                <c:formatCode>General</c:formatCode>
                <c:ptCount val="1"/>
                <c:pt idx="0">
                  <c:v>9889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37A-413B-998F-55CF49F37377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AUTRES</c:v>
                </c:pt>
              </c:strCache>
            </c:strRef>
          </c:tx>
          <c:spPr>
            <a:solidFill>
              <a:srgbClr val="0065CC"/>
            </a:solidFill>
            <a:ln w="6350" cap="flat">
              <a:noFill/>
              <a:prstDash val="solid"/>
              <a:miter lim="800000"/>
            </a:ln>
            <a:effectLst/>
            <a:sp3d prstMaterial="matte"/>
          </c:spPr>
          <c:invertIfNegative val="0"/>
          <c:dLbls>
            <c:dLbl>
              <c:idx val="0"/>
              <c:layout>
                <c:manualLayout>
                  <c:x val="-6.093086662621555E-3"/>
                  <c:y val="0.1218573034293534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37A-413B-998F-55CF49F37377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7000" b="1" i="0" u="none" strike="noStrike">
                    <a:solidFill>
                      <a:srgbClr val="000000"/>
                    </a:solidFill>
                    <a:latin typeface="Arial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Sheet1!$B$1:$B$1</c:f>
            </c:strRef>
          </c:cat>
          <c:val>
            <c:numRef>
              <c:f>Sheet1!$B$5:$B$5</c:f>
              <c:numCache>
                <c:formatCode>General</c:formatCode>
                <c:ptCount val="1"/>
                <c:pt idx="0">
                  <c:v>2258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37A-413B-998F-55CF49F373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094734552"/>
        <c:axId val="2094734553"/>
        <c:axId val="2094734554"/>
      </c:bar3D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spPr>
          <a:ln w="12700" cap="flat">
            <a:noFill/>
            <a:prstDash val="solid"/>
            <a:miter lim="800000"/>
          </a:ln>
        </c:spPr>
        <c:txPr>
          <a:bodyPr rot="0"/>
          <a:lstStyle/>
          <a:p>
            <a:pPr>
              <a:defRPr sz="3600" b="0" i="0" u="none" strike="noStrike">
                <a:solidFill>
                  <a:srgbClr val="000000"/>
                </a:solidFill>
                <a:latin typeface="Calibri"/>
              </a:defRPr>
            </a:pPr>
            <a:endParaRPr lang="fr-FR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one"/>
        <c:spPr>
          <a:ln w="12700" cap="flat">
            <a:noFill/>
            <a:prstDash val="solid"/>
            <a:miter lim="800000"/>
          </a:ln>
        </c:spPr>
        <c:txPr>
          <a:bodyPr rot="0"/>
          <a:lstStyle/>
          <a:p>
            <a:pPr>
              <a:defRPr sz="3600" b="0" i="0" u="none" strike="noStrike">
                <a:solidFill>
                  <a:srgbClr val="000000"/>
                </a:solidFill>
                <a:latin typeface="Calibri"/>
              </a:defRPr>
            </a:pPr>
            <a:endParaRPr lang="fr-FR"/>
          </a:p>
        </c:txPr>
        <c:crossAx val="2094734552"/>
        <c:crosses val="autoZero"/>
        <c:crossBetween val="between"/>
        <c:majorUnit val="400000"/>
        <c:minorUnit val="200000"/>
      </c:valAx>
      <c:serAx>
        <c:axId val="2094734554"/>
        <c:scaling>
          <c:orientation val="minMax"/>
        </c:scaling>
        <c:delete val="0"/>
        <c:axPos val="b"/>
        <c:majorTickMark val="out"/>
        <c:minorTickMark val="none"/>
        <c:tickLblPos val="none"/>
        <c:spPr>
          <a:ln w="12700" cap="flat">
            <a:noFill/>
            <a:prstDash val="solid"/>
            <a:miter lim="800000"/>
          </a:ln>
        </c:spPr>
        <c:crossAx val="2094734553"/>
        <c:crosses val="autoZero"/>
        <c:tickLblSkip val="1"/>
      </c:ser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0"/>
      <c:hPercent val="204"/>
      <c:rotY val="0"/>
      <c:depthPercent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0000000000000001E-3"/>
          <c:y val="5.0000000000000001E-3"/>
          <c:w val="0.99"/>
          <c:h val="0.98750000000000004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cpte courants</c:v>
                </c:pt>
              </c:strCache>
            </c:strRef>
          </c:tx>
          <c:spPr>
            <a:solidFill>
              <a:schemeClr val="accent2"/>
            </a:solidFill>
            <a:ln w="6350" cap="flat">
              <a:noFill/>
              <a:prstDash val="solid"/>
              <a:miter lim="800000"/>
            </a:ln>
            <a:effectLst/>
            <a:sp3d prstMaterial="matte"/>
          </c:spPr>
          <c:invertIfNegative val="0"/>
          <c:dLbls>
            <c:numFmt formatCode="&quot;  &quot;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7780" b="1" i="0" u="none" strike="noStrike">
                    <a:solidFill>
                      <a:srgbClr val="000000"/>
                    </a:solidFill>
                    <a:effectLst>
                      <a:outerShdw blurRad="635000" dist="152400" dir="18900000" algn="tl">
                        <a:srgbClr val="FFFFFF">
                          <a:alpha val="75000"/>
                        </a:srgbClr>
                      </a:outerShdw>
                    </a:effectLst>
                    <a:latin typeface="Arial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Sheet1!$B$1:$B$1</c:f>
            </c:multiLvlStrRef>
          </c:cat>
          <c:val>
            <c:numRef>
              <c:f>Sheet1!$B$2:$B$2</c:f>
              <c:numCache>
                <c:formatCode>General</c:formatCode>
                <c:ptCount val="1"/>
                <c:pt idx="0">
                  <c:v>2102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926-4DD1-A392-0EA0E95059E7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consommation</c:v>
                </c:pt>
              </c:strCache>
            </c:strRef>
          </c:tx>
          <c:spPr>
            <a:solidFill>
              <a:srgbClr val="941751"/>
            </a:solidFill>
            <a:ln w="6350" cap="flat">
              <a:noFill/>
              <a:prstDash val="solid"/>
              <a:miter lim="800000"/>
            </a:ln>
            <a:effectLst/>
            <a:sp3d prstMaterial="matte"/>
          </c:spPr>
          <c:invertIfNegative val="0"/>
          <c:dLbls>
            <c:numFmt formatCode="&quot; &quot;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7780" b="1" i="0" u="none" strike="noStrike">
                    <a:solidFill>
                      <a:srgbClr val="000000"/>
                    </a:solidFill>
                    <a:latin typeface="Arial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Sheet1!$B$1:$B$1</c:f>
            </c:multiLvlStrRef>
          </c:cat>
          <c:val>
            <c:numRef>
              <c:f>Sheet1!$B$3:$B$3</c:f>
              <c:numCache>
                <c:formatCode>General</c:formatCode>
                <c:ptCount val="1"/>
                <c:pt idx="0">
                  <c:v>12884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926-4DD1-A392-0EA0E95059E7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habitat</c:v>
                </c:pt>
              </c:strCache>
            </c:strRef>
          </c:tx>
          <c:spPr>
            <a:solidFill>
              <a:srgbClr val="ED9612"/>
            </a:solidFill>
            <a:ln w="6350" cap="flat">
              <a:noFill/>
              <a:prstDash val="solid"/>
              <a:miter lim="800000"/>
            </a:ln>
            <a:effectLst/>
            <a:sp3d prstMaterial="matte"/>
          </c:spPr>
          <c:invertIfNegative val="0"/>
          <c:dLbls>
            <c:dLbl>
              <c:idx val="0"/>
              <c:layout>
                <c:manualLayout>
                  <c:x val="-0.37809477043780076"/>
                  <c:y val="5.897104143034502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577547161920342"/>
                      <c:h val="0.2681923773589460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E926-4DD1-A392-0EA0E95059E7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7780" b="1" i="0" u="none" strike="noStrike">
                    <a:solidFill>
                      <a:srgbClr val="000000"/>
                    </a:solidFill>
                    <a:latin typeface="Arial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Sheet1!$B$1:$B$1</c:f>
            </c:multiLvlStrRef>
          </c:cat>
          <c:val>
            <c:numRef>
              <c:f>Sheet1!$B$4:$B$4</c:f>
              <c:numCache>
                <c:formatCode>General</c:formatCode>
                <c:ptCount val="1"/>
                <c:pt idx="0">
                  <c:v>265123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926-4DD1-A392-0EA0E95059E7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professionnel</c:v>
                </c:pt>
              </c:strCache>
            </c:strRef>
          </c:tx>
          <c:spPr>
            <a:solidFill>
              <a:srgbClr val="0096FF"/>
            </a:solidFill>
            <a:ln w="6350" cap="flat">
              <a:noFill/>
              <a:prstDash val="solid"/>
              <a:miter lim="800000"/>
            </a:ln>
            <a:effectLst/>
            <a:sp3d prstMaterial="matte"/>
          </c:spPr>
          <c:invertIfNegative val="0"/>
          <c:dLbls>
            <c:dLbl>
              <c:idx val="0"/>
              <c:layout>
                <c:manualLayout>
                  <c:x val="-0.18380109414584"/>
                  <c:y val="4.422929678413010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926-4DD1-A392-0EA0E95059E7}"/>
                </c:ext>
              </c:extLst>
            </c:dLbl>
            <c:numFmt formatCode="#,##0&quot;  &quot;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7780" b="1" i="0" u="none" strike="noStrike">
                    <a:solidFill>
                      <a:srgbClr val="000000"/>
                    </a:solidFill>
                    <a:latin typeface="Arial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Sheet1!$B$1:$B$1</c:f>
            </c:multiLvlStrRef>
          </c:cat>
          <c:val>
            <c:numRef>
              <c:f>Sheet1!$B$5:$B$5</c:f>
              <c:numCache>
                <c:formatCode>General</c:formatCode>
                <c:ptCount val="1"/>
                <c:pt idx="0">
                  <c:v>63792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926-4DD1-A392-0EA0E95059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shape val="box"/>
        <c:axId val="2094734552"/>
        <c:axId val="2094734553"/>
        <c:axId val="2094734554"/>
      </c:bar3DChart>
      <c:catAx>
        <c:axId val="2094734552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ln w="12700" cap="flat">
            <a:noFill/>
            <a:prstDash val="solid"/>
            <a:miter lim="800000"/>
          </a:ln>
        </c:spPr>
        <c:txPr>
          <a:bodyPr rot="0"/>
          <a:lstStyle/>
          <a:p>
            <a:pPr>
              <a:defRPr sz="4000" b="0" i="0" u="none" strike="noStrike">
                <a:solidFill>
                  <a:srgbClr val="000000"/>
                </a:solidFill>
                <a:latin typeface="Calibri"/>
              </a:defRPr>
            </a:pPr>
            <a:endParaRPr lang="fr-FR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t"/>
        <c:numFmt formatCode="General" sourceLinked="0"/>
        <c:majorTickMark val="out"/>
        <c:minorTickMark val="none"/>
        <c:tickLblPos val="none"/>
        <c:spPr>
          <a:ln w="12700" cap="flat">
            <a:noFill/>
            <a:prstDash val="solid"/>
            <a:miter lim="800000"/>
          </a:ln>
        </c:spPr>
        <c:txPr>
          <a:bodyPr rot="0"/>
          <a:lstStyle/>
          <a:p>
            <a:pPr>
              <a:defRPr sz="4000" b="0" i="0" u="none" strike="noStrike">
                <a:solidFill>
                  <a:srgbClr val="000000"/>
                </a:solidFill>
                <a:latin typeface="Calibri"/>
              </a:defRPr>
            </a:pPr>
            <a:endParaRPr lang="fr-FR"/>
          </a:p>
        </c:txPr>
        <c:crossAx val="2094734552"/>
        <c:crosses val="autoZero"/>
        <c:crossBetween val="between"/>
      </c:valAx>
      <c:serAx>
        <c:axId val="2094734554"/>
        <c:scaling>
          <c:orientation val="minMax"/>
        </c:scaling>
        <c:delete val="0"/>
        <c:axPos val="b"/>
        <c:majorTickMark val="out"/>
        <c:minorTickMark val="none"/>
        <c:tickLblPos val="none"/>
        <c:spPr>
          <a:ln w="12700" cap="flat">
            <a:noFill/>
            <a:prstDash val="solid"/>
            <a:miter lim="800000"/>
          </a:ln>
        </c:spPr>
        <c:crossAx val="2094734553"/>
        <c:crosses val="autoZero"/>
        <c:tickLblSkip val="1"/>
      </c:serAx>
      <c:spPr>
        <a:solidFill>
          <a:schemeClr val="tx2">
            <a:lumMod val="20000"/>
            <a:lumOff val="80000"/>
            <a:alpha val="0"/>
          </a:schemeClr>
        </a:solidFill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Ventes</c:v>
                </c:pt>
              </c:strCache>
            </c:strRef>
          </c:tx>
          <c:explosion val="2"/>
          <c:dPt>
            <c:idx val="0"/>
            <c:bubble3D val="0"/>
            <c:spPr>
              <a:solidFill>
                <a:srgbClr val="A33267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5D77-4AAA-BFAB-5C0EDD5B606C}"/>
              </c:ext>
            </c:extLst>
          </c:dPt>
          <c:dPt>
            <c:idx val="1"/>
            <c:bubble3D val="0"/>
            <c:spPr>
              <a:solidFill>
                <a:srgbClr val="FF990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5D77-4AAA-BFAB-5C0EDD5B606C}"/>
              </c:ext>
            </c:extLst>
          </c:dPt>
          <c:dPt>
            <c:idx val="2"/>
            <c:bubble3D val="0"/>
            <c:spPr>
              <a:solidFill>
                <a:srgbClr val="4FABF8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5D77-4AAA-BFAB-5C0EDD5B606C}"/>
              </c:ext>
            </c:extLst>
          </c:dPt>
          <c:dLbls>
            <c:dLbl>
              <c:idx val="0"/>
              <c:layout>
                <c:manualLayout>
                  <c:x val="-0.10190674212598425"/>
                  <c:y val="0.12067074067023684"/>
                </c:manualLayout>
              </c:layout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6000" b="1" i="0" u="none" strike="noStrike" kern="1200" spc="0" baseline="0">
                      <a:solidFill>
                        <a:srgbClr val="FFFFFF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D77-4AAA-BFAB-5C0EDD5B606C}"/>
                </c:ext>
              </c:extLst>
            </c:dLbl>
            <c:dLbl>
              <c:idx val="1"/>
              <c:layout>
                <c:manualLayout>
                  <c:x val="0.17466966043307081"/>
                  <c:y val="-0.26337789934110184"/>
                </c:manualLayout>
              </c:layout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6000" b="1" i="0" u="none" strike="noStrike" kern="1200" spc="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D77-4AAA-BFAB-5C0EDD5B606C}"/>
                </c:ext>
              </c:extLst>
            </c:dLbl>
            <c:dLbl>
              <c:idx val="2"/>
              <c:layout>
                <c:manualLayout>
                  <c:x val="8.7842825090212795E-2"/>
                  <c:y val="0.11986939433778632"/>
                </c:manualLayout>
              </c:layout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6000" b="1" i="0" u="none" strike="noStrike" kern="1200" spc="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D77-4AAA-BFAB-5C0EDD5B606C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0" b="1" i="0" u="none" strike="noStrike" kern="1200" spc="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fr-FR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Feuil1!$A$2:$A$4</c:f>
              <c:strCache>
                <c:ptCount val="3"/>
                <c:pt idx="0">
                  <c:v>1er trim.</c:v>
                </c:pt>
                <c:pt idx="1">
                  <c:v>2e trim.</c:v>
                </c:pt>
                <c:pt idx="2">
                  <c:v>3e trim.</c:v>
                </c:pt>
              </c:strCache>
            </c:strRef>
          </c:cat>
          <c:val>
            <c:numRef>
              <c:f>Feuil1!$B$2:$B$4</c:f>
              <c:numCache>
                <c:formatCode>General</c:formatCode>
                <c:ptCount val="3"/>
                <c:pt idx="0">
                  <c:v>12</c:v>
                </c:pt>
                <c:pt idx="1">
                  <c:v>77</c:v>
                </c:pt>
                <c:pt idx="2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D77-4AAA-BFAB-5C0EDD5B606C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/>
          </p:nvPr>
        </p:nvSpPr>
        <p:spPr>
          <a:xfrm>
            <a:off x="2713038" y="515938"/>
            <a:ext cx="4595812" cy="2584450"/>
          </a:xfrm>
          <a:prstGeom prst="rect">
            <a:avLst/>
          </a:prstGeom>
        </p:spPr>
        <p:txBody>
          <a:bodyPr lIns="96634" tIns="48317" rIns="96634" bIns="48317"/>
          <a:lstStyle/>
          <a:p>
            <a:endParaRPr/>
          </a:p>
        </p:txBody>
      </p:sp>
      <p:sp>
        <p:nvSpPr>
          <p:cNvPr id="110" name="Shape 110"/>
          <p:cNvSpPr>
            <a:spLocks noGrp="1"/>
          </p:cNvSpPr>
          <p:nvPr>
            <p:ph type="body" sz="quarter" idx="1"/>
          </p:nvPr>
        </p:nvSpPr>
        <p:spPr>
          <a:xfrm>
            <a:off x="1336252" y="3272631"/>
            <a:ext cx="7349385" cy="3100388"/>
          </a:xfrm>
          <a:prstGeom prst="rect">
            <a:avLst/>
          </a:prstGeom>
        </p:spPr>
        <p:txBody>
          <a:bodyPr lIns="96634" tIns="48317" rIns="96634" bIns="48317"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1828800" latinLnBrk="0">
      <a:defRPr sz="2400">
        <a:latin typeface="+mj-lt"/>
        <a:ea typeface="+mj-ea"/>
        <a:cs typeface="+mj-cs"/>
        <a:sym typeface="Calibri"/>
      </a:defRPr>
    </a:lvl1pPr>
    <a:lvl2pPr indent="228600" defTabSz="1828800" latinLnBrk="0">
      <a:defRPr sz="2400">
        <a:latin typeface="+mj-lt"/>
        <a:ea typeface="+mj-ea"/>
        <a:cs typeface="+mj-cs"/>
        <a:sym typeface="Calibri"/>
      </a:defRPr>
    </a:lvl2pPr>
    <a:lvl3pPr indent="457200" defTabSz="1828800" latinLnBrk="0">
      <a:defRPr sz="2400">
        <a:latin typeface="+mj-lt"/>
        <a:ea typeface="+mj-ea"/>
        <a:cs typeface="+mj-cs"/>
        <a:sym typeface="Calibri"/>
      </a:defRPr>
    </a:lvl3pPr>
    <a:lvl4pPr indent="685800" defTabSz="1828800" latinLnBrk="0">
      <a:defRPr sz="2400">
        <a:latin typeface="+mj-lt"/>
        <a:ea typeface="+mj-ea"/>
        <a:cs typeface="+mj-cs"/>
        <a:sym typeface="Calibri"/>
      </a:defRPr>
    </a:lvl4pPr>
    <a:lvl5pPr indent="914400" defTabSz="1828800" latinLnBrk="0">
      <a:defRPr sz="2400">
        <a:latin typeface="+mj-lt"/>
        <a:ea typeface="+mj-ea"/>
        <a:cs typeface="+mj-cs"/>
        <a:sym typeface="Calibri"/>
      </a:defRPr>
    </a:lvl5pPr>
    <a:lvl6pPr indent="1143000" defTabSz="1828800" latinLnBrk="0">
      <a:defRPr sz="2400">
        <a:latin typeface="+mj-lt"/>
        <a:ea typeface="+mj-ea"/>
        <a:cs typeface="+mj-cs"/>
        <a:sym typeface="Calibri"/>
      </a:defRPr>
    </a:lvl6pPr>
    <a:lvl7pPr indent="1371600" defTabSz="1828800" latinLnBrk="0">
      <a:defRPr sz="2400">
        <a:latin typeface="+mj-lt"/>
        <a:ea typeface="+mj-ea"/>
        <a:cs typeface="+mj-cs"/>
        <a:sym typeface="Calibri"/>
      </a:defRPr>
    </a:lvl7pPr>
    <a:lvl8pPr indent="1600200" defTabSz="1828800" latinLnBrk="0">
      <a:defRPr sz="2400">
        <a:latin typeface="+mj-lt"/>
        <a:ea typeface="+mj-ea"/>
        <a:cs typeface="+mj-cs"/>
        <a:sym typeface="Calibri"/>
      </a:defRPr>
    </a:lvl8pPr>
    <a:lvl9pPr indent="1828800" defTabSz="1828800" latinLnBrk="0">
      <a:defRPr sz="24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e du titre"/>
          <p:cNvSpPr txBox="1">
            <a:spLocks noGrp="1"/>
          </p:cNvSpPr>
          <p:nvPr>
            <p:ph type="title"/>
          </p:nvPr>
        </p:nvSpPr>
        <p:spPr>
          <a:xfrm>
            <a:off x="3048000" y="2244725"/>
            <a:ext cx="18288000" cy="4775201"/>
          </a:xfrm>
          <a:prstGeom prst="rect">
            <a:avLst/>
          </a:prstGeom>
        </p:spPr>
        <p:txBody>
          <a:bodyPr anchor="b"/>
          <a:lstStyle>
            <a:lvl1pPr algn="ctr">
              <a:defRPr sz="12000"/>
            </a:lvl1pPr>
          </a:lstStyle>
          <a:p>
            <a:r>
              <a:t>Texte du titre</a:t>
            </a:r>
          </a:p>
        </p:txBody>
      </p:sp>
      <p:sp>
        <p:nvSpPr>
          <p:cNvPr id="12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3048000" y="7204075"/>
            <a:ext cx="18288000" cy="3311525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4800"/>
            </a:lvl1pPr>
            <a:lvl2pPr marL="0" indent="457200" algn="ctr">
              <a:buSzTx/>
              <a:buFontTx/>
              <a:buNone/>
              <a:defRPr sz="4800"/>
            </a:lvl2pPr>
            <a:lvl3pPr marL="0" indent="914400" algn="ctr">
              <a:buSzTx/>
              <a:buFontTx/>
              <a:buNone/>
              <a:defRPr sz="4800"/>
            </a:lvl3pPr>
            <a:lvl4pPr marL="0" indent="1371600" algn="ctr">
              <a:buSzTx/>
              <a:buFontTx/>
              <a:buNone/>
              <a:defRPr sz="4800"/>
            </a:lvl4pPr>
            <a:lvl5pPr marL="0" indent="1828800" algn="ctr">
              <a:buSzTx/>
              <a:buFontTx/>
              <a:buNone/>
              <a:defRPr sz="48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3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93" name="Texte niveau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94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e du titre"/>
          <p:cNvSpPr txBox="1">
            <a:spLocks noGrp="1"/>
          </p:cNvSpPr>
          <p:nvPr>
            <p:ph type="title"/>
          </p:nvPr>
        </p:nvSpPr>
        <p:spPr>
          <a:xfrm>
            <a:off x="17449800" y="730250"/>
            <a:ext cx="5257800" cy="11623676"/>
          </a:xfrm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102" name="Texte niveau 1…"/>
          <p:cNvSpPr txBox="1">
            <a:spLocks noGrp="1"/>
          </p:cNvSpPr>
          <p:nvPr>
            <p:ph type="body" idx="1"/>
          </p:nvPr>
        </p:nvSpPr>
        <p:spPr>
          <a:xfrm>
            <a:off x="1676400" y="730250"/>
            <a:ext cx="15468600" cy="11623676"/>
          </a:xfrm>
          <a:prstGeom prst="rect">
            <a:avLst/>
          </a:prstGeom>
        </p:spPr>
        <p:txBody>
          <a:bodyPr/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03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21" name="Texte niveau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2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e du titre"/>
          <p:cNvSpPr txBox="1">
            <a:spLocks noGrp="1"/>
          </p:cNvSpPr>
          <p:nvPr>
            <p:ph type="title"/>
          </p:nvPr>
        </p:nvSpPr>
        <p:spPr>
          <a:xfrm>
            <a:off x="1663700" y="3419476"/>
            <a:ext cx="21031200" cy="5705474"/>
          </a:xfrm>
          <a:prstGeom prst="rect">
            <a:avLst/>
          </a:prstGeom>
        </p:spPr>
        <p:txBody>
          <a:bodyPr anchor="b"/>
          <a:lstStyle>
            <a:lvl1pPr>
              <a:defRPr sz="12000"/>
            </a:lvl1pPr>
          </a:lstStyle>
          <a:p>
            <a:r>
              <a:t>Texte du titre</a:t>
            </a:r>
          </a:p>
        </p:txBody>
      </p:sp>
      <p:sp>
        <p:nvSpPr>
          <p:cNvPr id="30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1663700" y="9178925"/>
            <a:ext cx="21031200" cy="3000375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48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48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48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48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4800">
                <a:solidFill>
                  <a:srgbClr val="888888"/>
                </a:solidFill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31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39" name="Texte niveau 1…"/>
          <p:cNvSpPr txBox="1">
            <a:spLocks noGrp="1"/>
          </p:cNvSpPr>
          <p:nvPr>
            <p:ph type="body" sz="half" idx="1"/>
          </p:nvPr>
        </p:nvSpPr>
        <p:spPr>
          <a:xfrm>
            <a:off x="1676400" y="3651250"/>
            <a:ext cx="10363200" cy="8702676"/>
          </a:xfrm>
          <a:prstGeom prst="rect">
            <a:avLst/>
          </a:prstGeom>
        </p:spPr>
        <p:txBody>
          <a:bodyPr/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0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e du titre"/>
          <p:cNvSpPr txBox="1">
            <a:spLocks noGrp="1"/>
          </p:cNvSpPr>
          <p:nvPr>
            <p:ph type="title"/>
          </p:nvPr>
        </p:nvSpPr>
        <p:spPr>
          <a:xfrm>
            <a:off x="1679575" y="730250"/>
            <a:ext cx="21031201" cy="2651126"/>
          </a:xfrm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48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1679575" y="3362326"/>
            <a:ext cx="10315576" cy="1647825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4800" b="1"/>
            </a:lvl1pPr>
            <a:lvl2pPr marL="0" indent="457200">
              <a:buSzTx/>
              <a:buFontTx/>
              <a:buNone/>
              <a:defRPr sz="4800" b="1"/>
            </a:lvl2pPr>
            <a:lvl3pPr marL="0" indent="914400">
              <a:buSzTx/>
              <a:buFontTx/>
              <a:buNone/>
              <a:defRPr sz="4800" b="1"/>
            </a:lvl3pPr>
            <a:lvl4pPr marL="0" indent="1371600">
              <a:buSzTx/>
              <a:buFontTx/>
              <a:buNone/>
              <a:defRPr sz="4800" b="1"/>
            </a:lvl4pPr>
            <a:lvl5pPr marL="0" indent="1828800">
              <a:buSzTx/>
              <a:buFontTx/>
              <a:buNone/>
              <a:defRPr sz="4800" b="1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9" name="Rectangle"/>
          <p:cNvSpPr>
            <a:spLocks noGrp="1"/>
          </p:cNvSpPr>
          <p:nvPr>
            <p:ph type="body" sz="quarter" idx="21"/>
          </p:nvPr>
        </p:nvSpPr>
        <p:spPr>
          <a:xfrm>
            <a:off x="12344400" y="3362326"/>
            <a:ext cx="10366376" cy="1647825"/>
          </a:xfrm>
          <a:prstGeom prst="rect">
            <a:avLst/>
          </a:prstGeom>
          <a:ln w="12700"/>
        </p:spPr>
        <p:txBody>
          <a:bodyPr anchor="b"/>
          <a:lstStyle/>
          <a:p>
            <a:pPr marL="0" indent="0">
              <a:buSzTx/>
              <a:buFontTx/>
              <a:buNone/>
              <a:defRPr sz="4800" b="1"/>
            </a:pPr>
            <a:endParaRPr/>
          </a:p>
        </p:txBody>
      </p:sp>
      <p:sp>
        <p:nvSpPr>
          <p:cNvPr id="50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58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e du titre"/>
          <p:cNvSpPr txBox="1">
            <a:spLocks noGrp="1"/>
          </p:cNvSpPr>
          <p:nvPr>
            <p:ph type="title"/>
          </p:nvPr>
        </p:nvSpPr>
        <p:spPr>
          <a:xfrm>
            <a:off x="1679575" y="914400"/>
            <a:ext cx="7864476" cy="3200400"/>
          </a:xfrm>
          <a:prstGeom prst="rect">
            <a:avLst/>
          </a:prstGeom>
        </p:spPr>
        <p:txBody>
          <a:bodyPr anchor="b"/>
          <a:lstStyle>
            <a:lvl1pPr>
              <a:defRPr sz="6400"/>
            </a:lvl1pPr>
          </a:lstStyle>
          <a:p>
            <a:r>
              <a:t>Texte du titre</a:t>
            </a:r>
          </a:p>
        </p:txBody>
      </p:sp>
      <p:sp>
        <p:nvSpPr>
          <p:cNvPr id="73" name="Texte niveau 1…"/>
          <p:cNvSpPr txBox="1">
            <a:spLocks noGrp="1"/>
          </p:cNvSpPr>
          <p:nvPr>
            <p:ph type="body" sz="half" idx="1"/>
          </p:nvPr>
        </p:nvSpPr>
        <p:spPr>
          <a:xfrm>
            <a:off x="10366375" y="1974850"/>
            <a:ext cx="12344401" cy="9747250"/>
          </a:xfrm>
          <a:prstGeom prst="rect">
            <a:avLst/>
          </a:prstGeom>
        </p:spPr>
        <p:txBody>
          <a:bodyPr/>
          <a:lstStyle>
            <a:lvl1pPr>
              <a:defRPr sz="6400"/>
            </a:lvl1pPr>
            <a:lvl2pPr marL="979714" indent="-522514">
              <a:defRPr sz="6400"/>
            </a:lvl2pPr>
            <a:lvl3pPr marL="1524000" indent="-609600">
              <a:defRPr sz="6400"/>
            </a:lvl3pPr>
            <a:lvl4pPr marL="2103120" indent="-731520">
              <a:defRPr sz="6400"/>
            </a:lvl4pPr>
            <a:lvl5pPr marL="2560320" indent="-731520">
              <a:defRPr sz="64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74" name="Rectangle"/>
          <p:cNvSpPr>
            <a:spLocks noGrp="1"/>
          </p:cNvSpPr>
          <p:nvPr>
            <p:ph type="body" sz="quarter" idx="21"/>
          </p:nvPr>
        </p:nvSpPr>
        <p:spPr>
          <a:xfrm>
            <a:off x="1679575" y="4114800"/>
            <a:ext cx="7864475" cy="7623176"/>
          </a:xfrm>
          <a:prstGeom prst="rect">
            <a:avLst/>
          </a:prstGeom>
          <a:ln w="12700"/>
        </p:spPr>
        <p:txBody>
          <a:bodyPr/>
          <a:lstStyle/>
          <a:p>
            <a:pPr marL="0" indent="0">
              <a:buSzTx/>
              <a:buFontTx/>
              <a:buNone/>
              <a:defRPr sz="3200"/>
            </a:pPr>
            <a:endParaRPr/>
          </a:p>
        </p:txBody>
      </p:sp>
      <p:sp>
        <p:nvSpPr>
          <p:cNvPr id="75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e du titre"/>
          <p:cNvSpPr txBox="1">
            <a:spLocks noGrp="1"/>
          </p:cNvSpPr>
          <p:nvPr>
            <p:ph type="title"/>
          </p:nvPr>
        </p:nvSpPr>
        <p:spPr>
          <a:xfrm>
            <a:off x="1679575" y="914400"/>
            <a:ext cx="7864476" cy="3200400"/>
          </a:xfrm>
          <a:prstGeom prst="rect">
            <a:avLst/>
          </a:prstGeom>
        </p:spPr>
        <p:txBody>
          <a:bodyPr anchor="b"/>
          <a:lstStyle>
            <a:lvl1pPr>
              <a:defRPr sz="6400"/>
            </a:lvl1pPr>
          </a:lstStyle>
          <a:p>
            <a:r>
              <a:t>Texte du titre</a:t>
            </a:r>
          </a:p>
        </p:txBody>
      </p:sp>
      <p:sp>
        <p:nvSpPr>
          <p:cNvPr id="83" name="Image"/>
          <p:cNvSpPr>
            <a:spLocks noGrp="1"/>
          </p:cNvSpPr>
          <p:nvPr>
            <p:ph type="pic" sz="half" idx="21"/>
          </p:nvPr>
        </p:nvSpPr>
        <p:spPr>
          <a:xfrm>
            <a:off x="10366375" y="1974850"/>
            <a:ext cx="12344401" cy="9747250"/>
          </a:xfrm>
          <a:prstGeom prst="rect">
            <a:avLst/>
          </a:prstGeom>
          <a:ln w="12700"/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84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1679575" y="4114800"/>
            <a:ext cx="7864476" cy="7623176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3200"/>
            </a:lvl1pPr>
            <a:lvl2pPr marL="0" indent="457200">
              <a:buSzTx/>
              <a:buFontTx/>
              <a:buNone/>
              <a:defRPr sz="3200"/>
            </a:lvl2pPr>
            <a:lvl3pPr marL="0" indent="914400">
              <a:buSzTx/>
              <a:buFontTx/>
              <a:buNone/>
              <a:defRPr sz="3200"/>
            </a:lvl3pPr>
            <a:lvl4pPr marL="0" indent="1371600">
              <a:buSzTx/>
              <a:buFontTx/>
              <a:buNone/>
              <a:defRPr sz="3200"/>
            </a:lvl4pPr>
            <a:lvl5pPr marL="0" indent="1828800">
              <a:buSzTx/>
              <a:buFontTx/>
              <a:buNone/>
              <a:defRPr sz="32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85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e du titre"/>
          <p:cNvSpPr txBox="1">
            <a:spLocks noGrp="1"/>
          </p:cNvSpPr>
          <p:nvPr>
            <p:ph type="title"/>
          </p:nvPr>
        </p:nvSpPr>
        <p:spPr>
          <a:xfrm>
            <a:off x="1676400" y="730250"/>
            <a:ext cx="21031200" cy="26511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normAutofit/>
          </a:bodyPr>
          <a:lstStyle/>
          <a:p>
            <a:r>
              <a:t>Texte du titre</a:t>
            </a:r>
          </a:p>
        </p:txBody>
      </p:sp>
      <p:sp>
        <p:nvSpPr>
          <p:cNvPr id="3" name="Texte niveau 1…"/>
          <p:cNvSpPr txBox="1"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normAutofit/>
          </a:bodyPr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17221200" y="12712700"/>
            <a:ext cx="659031" cy="640775"/>
          </a:xfrm>
          <a:prstGeom prst="rect">
            <a:avLst/>
          </a:prstGeom>
          <a:ln w="25400">
            <a:miter lim="400000"/>
          </a:ln>
        </p:spPr>
        <p:txBody>
          <a:bodyPr wrap="none" tIns="91439" bIns="91439">
            <a:spAutoFit/>
          </a:bodyPr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457200" marR="0" indent="-4572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990600" marR="0" indent="-5334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554479" marR="0" indent="-640079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2082800" marR="0" indent="-7112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540000" marR="0" indent="-7112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997200" marR="0" indent="-7112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454400" marR="0" indent="-7112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911600" marR="0" indent="-7112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368800" marR="0" indent="-7112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l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l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l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l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l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l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l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l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l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ectangle"/>
          <p:cNvSpPr/>
          <p:nvPr/>
        </p:nvSpPr>
        <p:spPr>
          <a:xfrm>
            <a:off x="-50800" y="-76200"/>
            <a:ext cx="24485600" cy="13868400"/>
          </a:xfrm>
          <a:prstGeom prst="rect">
            <a:avLst/>
          </a:prstGeom>
          <a:solidFill>
            <a:srgbClr val="FFFFFF">
              <a:alpha val="50000"/>
            </a:srgbClr>
          </a:solidFill>
          <a:ln w="25400">
            <a:solidFill>
              <a:schemeClr val="accent1">
                <a:alpha val="50000"/>
              </a:schemeClr>
            </a:solidFill>
            <a:miter/>
          </a:ln>
        </p:spPr>
        <p:txBody>
          <a:bodyPr tIns="91439" bIns="91439" anchor="ctr"/>
          <a:lstStyle/>
          <a:p>
            <a:endParaRPr/>
          </a:p>
        </p:txBody>
      </p:sp>
      <p:pic>
        <p:nvPicPr>
          <p:cNvPr id="113" name="N_LOGO_CM_2018.png" descr="N_LOGO_CM_2018.png"/>
          <p:cNvPicPr>
            <a:picLocks noChangeAspect="1"/>
          </p:cNvPicPr>
          <p:nvPr/>
        </p:nvPicPr>
        <p:blipFill>
          <a:blip r:embed="rId3"/>
          <a:srcRect t="11050" b="11050"/>
          <a:stretch>
            <a:fillRect/>
          </a:stretch>
        </p:blipFill>
        <p:spPr>
          <a:xfrm>
            <a:off x="4782542" y="707149"/>
            <a:ext cx="14818896" cy="2790169"/>
          </a:xfrm>
          <a:prstGeom prst="rect">
            <a:avLst/>
          </a:prstGeom>
          <a:ln w="12700">
            <a:miter lim="400000"/>
          </a:ln>
        </p:spPr>
      </p:pic>
      <p:sp>
        <p:nvSpPr>
          <p:cNvPr id="114" name="Maquette"/>
          <p:cNvSpPr txBox="1"/>
          <p:nvPr/>
        </p:nvSpPr>
        <p:spPr>
          <a:xfrm>
            <a:off x="8793743" y="3426459"/>
            <a:ext cx="6085320" cy="86177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>
              <a:defRPr sz="4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fr-FR" dirty="0"/>
              <a:t>Du Grand </a:t>
            </a:r>
            <a:r>
              <a:rPr lang="fr-FR" dirty="0" err="1"/>
              <a:t>Cronenbourg</a:t>
            </a:r>
            <a:endParaRPr dirty="0"/>
          </a:p>
        </p:txBody>
      </p:sp>
      <p:sp>
        <p:nvSpPr>
          <p:cNvPr id="115" name="Ligne"/>
          <p:cNvSpPr/>
          <p:nvPr/>
        </p:nvSpPr>
        <p:spPr>
          <a:xfrm>
            <a:off x="5070383" y="3982467"/>
            <a:ext cx="3598832" cy="0"/>
          </a:xfrm>
          <a:prstGeom prst="line">
            <a:avLst/>
          </a:prstGeom>
          <a:ln w="88900">
            <a:solidFill>
              <a:srgbClr val="FC212E"/>
            </a:solidFill>
            <a:miter/>
          </a:ln>
        </p:spPr>
        <p:txBody>
          <a:bodyPr tIns="91439" bIns="91439"/>
          <a:lstStyle/>
          <a:p>
            <a:endParaRPr/>
          </a:p>
        </p:txBody>
      </p:sp>
      <p:sp>
        <p:nvSpPr>
          <p:cNvPr id="116" name="Ligne"/>
          <p:cNvSpPr/>
          <p:nvPr/>
        </p:nvSpPr>
        <p:spPr>
          <a:xfrm>
            <a:off x="15003591" y="3982467"/>
            <a:ext cx="4382454" cy="0"/>
          </a:xfrm>
          <a:prstGeom prst="line">
            <a:avLst/>
          </a:prstGeom>
          <a:ln w="88900">
            <a:solidFill>
              <a:srgbClr val="FC212E"/>
            </a:solidFill>
            <a:miter/>
          </a:ln>
        </p:spPr>
        <p:txBody>
          <a:bodyPr tIns="91439" bIns="91439"/>
          <a:lstStyle/>
          <a:p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grpId="2" nodeType="afterEffect">
                                  <p:stCondLst>
                                    <p:cond delay="2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fill="hold" grpId="3" nodeType="withEffect">
                                  <p:stCondLst>
                                    <p:cond delay="2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fill="hold" grpId="4" nodeType="withEffect">
                                  <p:stCondLst>
                                    <p:cond delay="2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1" animBg="1" advAuto="0"/>
      <p:bldP spid="114" grpId="2" animBg="1" advAuto="0"/>
      <p:bldP spid="115" grpId="3" animBg="1" advAuto="0"/>
      <p:bldP spid="116" grpId="4" animBg="1" advAuto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Rectangle"/>
          <p:cNvSpPr/>
          <p:nvPr/>
        </p:nvSpPr>
        <p:spPr>
          <a:xfrm>
            <a:off x="-76200" y="-42334"/>
            <a:ext cx="24536400" cy="13800667"/>
          </a:xfrm>
          <a:prstGeom prst="rect">
            <a:avLst/>
          </a:prstGeom>
          <a:solidFill>
            <a:srgbClr val="FFFFFF">
              <a:alpha val="68083"/>
            </a:srgbClr>
          </a:solidFill>
          <a:ln w="25400">
            <a:solidFill>
              <a:schemeClr val="accent1">
                <a:alpha val="68083"/>
              </a:schemeClr>
            </a:solidFill>
            <a:miter/>
          </a:ln>
        </p:spPr>
        <p:txBody>
          <a:bodyPr tIns="91439" bIns="91439" anchor="ctr"/>
          <a:lstStyle/>
          <a:p>
            <a:endParaRPr/>
          </a:p>
        </p:txBody>
      </p:sp>
      <p:graphicFrame>
        <p:nvGraphicFramePr>
          <p:cNvPr id="227" name="Graphique 3D à colonnes"/>
          <p:cNvGraphicFramePr/>
          <p:nvPr>
            <p:extLst>
              <p:ext uri="{D42A27DB-BD31-4B8C-83A1-F6EECF244321}">
                <p14:modId xmlns:p14="http://schemas.microsoft.com/office/powerpoint/2010/main" val="3864135934"/>
              </p:ext>
            </p:extLst>
          </p:nvPr>
        </p:nvGraphicFramePr>
        <p:xfrm>
          <a:off x="-444748" y="1360567"/>
          <a:ext cx="22927624" cy="100212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28" name="Trésorerie et…"/>
          <p:cNvSpPr txBox="1"/>
          <p:nvPr/>
        </p:nvSpPr>
        <p:spPr>
          <a:xfrm>
            <a:off x="4740962" y="11156552"/>
            <a:ext cx="3370068" cy="1198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ctr">
              <a:defRPr sz="3400">
                <a:latin typeface="Raleway SemiBold"/>
                <a:ea typeface="Raleway SemiBold"/>
                <a:cs typeface="Raleway SemiBold"/>
                <a:sym typeface="Raleway SemiBold"/>
              </a:defRPr>
            </a:pPr>
            <a:r>
              <a:rPr dirty="0" err="1"/>
              <a:t>Trésorerie</a:t>
            </a:r>
            <a:r>
              <a:rPr dirty="0"/>
              <a:t> et</a:t>
            </a:r>
          </a:p>
          <a:p>
            <a:pPr algn="ctr">
              <a:defRPr sz="3400">
                <a:latin typeface="Raleway SemiBold"/>
                <a:ea typeface="Raleway SemiBold"/>
                <a:cs typeface="Raleway SemiBold"/>
                <a:sym typeface="Raleway SemiBold"/>
              </a:defRPr>
            </a:pPr>
            <a:r>
              <a:rPr dirty="0" err="1"/>
              <a:t>Reversement</a:t>
            </a:r>
            <a:endParaRPr dirty="0"/>
          </a:p>
        </p:txBody>
      </p:sp>
      <p:sp>
        <p:nvSpPr>
          <p:cNvPr id="229" name="Autres Actifs"/>
          <p:cNvSpPr txBox="1"/>
          <p:nvPr/>
        </p:nvSpPr>
        <p:spPr>
          <a:xfrm>
            <a:off x="15155309" y="10510574"/>
            <a:ext cx="3370068" cy="690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>
              <a:defRPr sz="3400">
                <a:latin typeface="Raleway SemiBold"/>
                <a:ea typeface="Raleway SemiBold"/>
                <a:cs typeface="Raleway SemiBold"/>
                <a:sym typeface="Raleway SemiBold"/>
              </a:defRPr>
            </a:lvl1pPr>
          </a:lstStyle>
          <a:p>
            <a:r>
              <a:rPr dirty="0" err="1"/>
              <a:t>Autres</a:t>
            </a:r>
            <a:r>
              <a:rPr dirty="0"/>
              <a:t> </a:t>
            </a:r>
            <a:r>
              <a:rPr dirty="0" err="1"/>
              <a:t>Actifs</a:t>
            </a:r>
            <a:endParaRPr dirty="0"/>
          </a:p>
        </p:txBody>
      </p:sp>
      <p:sp>
        <p:nvSpPr>
          <p:cNvPr id="230" name="Participations Immobilisations"/>
          <p:cNvSpPr txBox="1"/>
          <p:nvPr/>
        </p:nvSpPr>
        <p:spPr>
          <a:xfrm>
            <a:off x="11638705" y="10709888"/>
            <a:ext cx="3594116" cy="1198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>
              <a:defRPr sz="3400">
                <a:latin typeface="Raleway SemiBold"/>
                <a:ea typeface="Raleway SemiBold"/>
                <a:cs typeface="Raleway SemiBold"/>
                <a:sym typeface="Raleway SemiBold"/>
              </a:defRPr>
            </a:lvl1pPr>
          </a:lstStyle>
          <a:p>
            <a:r>
              <a:rPr dirty="0"/>
              <a:t>Participations </a:t>
            </a:r>
            <a:r>
              <a:rPr dirty="0" err="1"/>
              <a:t>Immobilisations</a:t>
            </a:r>
            <a:endParaRPr dirty="0"/>
          </a:p>
        </p:txBody>
      </p:sp>
      <p:sp>
        <p:nvSpPr>
          <p:cNvPr id="231" name="Prêts et Crédits"/>
          <p:cNvSpPr txBox="1"/>
          <p:nvPr/>
        </p:nvSpPr>
        <p:spPr>
          <a:xfrm>
            <a:off x="8366398" y="10963888"/>
            <a:ext cx="3370067" cy="690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>
              <a:defRPr sz="3400">
                <a:latin typeface="Raleway SemiBold"/>
                <a:ea typeface="Raleway SemiBold"/>
                <a:cs typeface="Raleway SemiBold"/>
                <a:sym typeface="Raleway SemiBold"/>
              </a:defRPr>
            </a:lvl1pPr>
          </a:lstStyle>
          <a:p>
            <a:r>
              <a:rPr dirty="0" err="1"/>
              <a:t>Prêts</a:t>
            </a:r>
            <a:r>
              <a:rPr dirty="0"/>
              <a:t> et </a:t>
            </a:r>
            <a:r>
              <a:rPr dirty="0" err="1"/>
              <a:t>Crédits</a:t>
            </a:r>
            <a:endParaRPr dirty="0"/>
          </a:p>
        </p:txBody>
      </p:sp>
      <p:grpSp>
        <p:nvGrpSpPr>
          <p:cNvPr id="234" name="Grouper"/>
          <p:cNvGrpSpPr/>
          <p:nvPr/>
        </p:nvGrpSpPr>
        <p:grpSpPr>
          <a:xfrm>
            <a:off x="16742909" y="810479"/>
            <a:ext cx="7744556" cy="3295107"/>
            <a:chOff x="257945" y="2667000"/>
            <a:chExt cx="7744555" cy="3295105"/>
          </a:xfrm>
        </p:grpSpPr>
        <p:sp>
          <p:nvSpPr>
            <p:cNvPr id="232" name="En milliers d’euros"/>
            <p:cNvSpPr txBox="1"/>
            <p:nvPr/>
          </p:nvSpPr>
          <p:spPr>
            <a:xfrm>
              <a:off x="257945" y="5182590"/>
              <a:ext cx="7744556" cy="77951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4200">
                  <a:solidFill>
                    <a:srgbClr val="0D0D0D"/>
                  </a:solidFill>
                  <a:latin typeface="Raleway"/>
                  <a:ea typeface="Raleway"/>
                  <a:cs typeface="Raleway"/>
                  <a:sym typeface="Raleway"/>
                </a:defRPr>
              </a:lvl1pPr>
            </a:lstStyle>
            <a:p>
              <a:r>
                <a:t>En milliers d’euros</a:t>
              </a:r>
            </a:p>
          </p:txBody>
        </p:sp>
        <p:sp>
          <p:nvSpPr>
            <p:cNvPr id="233" name="Décomposition de…"/>
            <p:cNvSpPr txBox="1"/>
            <p:nvPr/>
          </p:nvSpPr>
          <p:spPr>
            <a:xfrm>
              <a:off x="257945" y="2667000"/>
              <a:ext cx="7744556" cy="268478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>
                <a:defRPr sz="5000" b="1">
                  <a:latin typeface="Raleway"/>
                  <a:ea typeface="Raleway"/>
                  <a:cs typeface="Raleway"/>
                  <a:sym typeface="Raleway"/>
                </a:defRPr>
              </a:pPr>
              <a:r>
                <a:t>Décomposition de</a:t>
              </a:r>
            </a:p>
            <a:p>
              <a:pPr algn="ctr">
                <a:lnSpc>
                  <a:spcPct val="150000"/>
                </a:lnSpc>
                <a:defRPr sz="11400" b="1">
                  <a:latin typeface="Raleway"/>
                  <a:ea typeface="Raleway"/>
                  <a:cs typeface="Raleway"/>
                  <a:sym typeface="Raleway"/>
                </a:defRPr>
              </a:pPr>
              <a:r>
                <a:t>L’ACTIF</a:t>
              </a:r>
            </a:p>
          </p:txBody>
        </p:sp>
      </p:grpSp>
      <p:pic>
        <p:nvPicPr>
          <p:cNvPr id="235" name="N_LOGO_CM_2018.png" descr="N_LOGO_CM_2018.png"/>
          <p:cNvPicPr>
            <a:picLocks noChangeAspect="1"/>
          </p:cNvPicPr>
          <p:nvPr/>
        </p:nvPicPr>
        <p:blipFill>
          <a:blip r:embed="rId4"/>
          <a:srcRect t="23652" b="11801"/>
          <a:stretch>
            <a:fillRect/>
          </a:stretch>
        </p:blipFill>
        <p:spPr>
          <a:xfrm>
            <a:off x="18059548" y="12289854"/>
            <a:ext cx="5515517" cy="8604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2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27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227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27">
                                            <p:graphicEl>
                                              <a:chart seriesIdx="1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227">
                                            <p:graphicEl>
                                              <a:chart seriesIdx="1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27">
                                            <p:graphicEl>
                                              <a:chart seriesIdx="2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227">
                                            <p:graphicEl>
                                              <a:chart seriesIdx="2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227">
                                            <p:graphicEl>
                                              <a:chart seriesIdx="3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1000"/>
                                        <p:tgtEl>
                                          <p:spTgt spid="227">
                                            <p:graphicEl>
                                              <a:chart seriesIdx="3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27" grpId="1" uiExpand="1">
        <p:bldSub>
          <a:bldChart bld="seriesEl"/>
        </p:bldSub>
      </p:bldGraphic>
      <p:bldP spid="228" grpId="2" uiExpand="1" animBg="1" advAuto="0"/>
      <p:bldP spid="229" grpId="5" uiExpand="1" animBg="1" advAuto="0"/>
      <p:bldP spid="230" grpId="4" uiExpand="1" animBg="1" advAuto="0"/>
      <p:bldP spid="231" grpId="3" uiExpand="1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Rectangle"/>
          <p:cNvSpPr/>
          <p:nvPr/>
        </p:nvSpPr>
        <p:spPr>
          <a:xfrm>
            <a:off x="-59267" y="-25400"/>
            <a:ext cx="24502535" cy="13766800"/>
          </a:xfrm>
          <a:prstGeom prst="rect">
            <a:avLst/>
          </a:prstGeom>
          <a:solidFill>
            <a:srgbClr val="FFFFFF">
              <a:alpha val="75694"/>
            </a:srgbClr>
          </a:solidFill>
          <a:ln w="25400">
            <a:solidFill>
              <a:schemeClr val="accent1">
                <a:alpha val="75694"/>
              </a:schemeClr>
            </a:solidFill>
            <a:miter/>
          </a:ln>
        </p:spPr>
        <p:txBody>
          <a:bodyPr tIns="91439" bIns="91439" anchor="ctr"/>
          <a:lstStyle/>
          <a:p>
            <a:endParaRPr/>
          </a:p>
        </p:txBody>
      </p:sp>
      <p:sp>
        <p:nvSpPr>
          <p:cNvPr id="243" name="Evolution des encours de crédits"/>
          <p:cNvSpPr txBox="1"/>
          <p:nvPr/>
        </p:nvSpPr>
        <p:spPr>
          <a:xfrm>
            <a:off x="2782754" y="434127"/>
            <a:ext cx="18818493" cy="134383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/>
          <a:lstStyle/>
          <a:p>
            <a:pPr lvl="1" algn="ctr">
              <a:defRPr sz="9000" b="1">
                <a:latin typeface="Raleway"/>
                <a:ea typeface="Raleway"/>
                <a:cs typeface="Raleway"/>
                <a:sym typeface="Raleway"/>
              </a:defRPr>
            </a:pPr>
            <a:r>
              <a:t>Evolution des encours de crédits</a:t>
            </a:r>
          </a:p>
        </p:txBody>
      </p:sp>
      <p:sp>
        <p:nvSpPr>
          <p:cNvPr id="244" name="(en milliers d’euros)"/>
          <p:cNvSpPr txBox="1"/>
          <p:nvPr/>
        </p:nvSpPr>
        <p:spPr>
          <a:xfrm>
            <a:off x="16424755" y="2570885"/>
            <a:ext cx="5164562" cy="94900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defRPr sz="4200"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r>
              <a:t>(en milliers d’euros)</a:t>
            </a:r>
          </a:p>
        </p:txBody>
      </p:sp>
      <p:pic>
        <p:nvPicPr>
          <p:cNvPr id="253" name="N_LOGO_CM_2018.png" descr="N_LOGO_CM_2018.png"/>
          <p:cNvPicPr>
            <a:picLocks noChangeAspect="1"/>
          </p:cNvPicPr>
          <p:nvPr/>
        </p:nvPicPr>
        <p:blipFill>
          <a:blip r:embed="rId3"/>
          <a:srcRect t="23652" b="11801"/>
          <a:stretch>
            <a:fillRect/>
          </a:stretch>
        </p:blipFill>
        <p:spPr>
          <a:xfrm>
            <a:off x="18059548" y="12289854"/>
            <a:ext cx="5515517" cy="86049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2" name="Graphique 3D à barres">
            <a:extLst>
              <a:ext uri="{FF2B5EF4-FFF2-40B4-BE49-F238E27FC236}">
                <a16:creationId xmlns:a16="http://schemas.microsoft.com/office/drawing/2014/main" id="{59CE0CAC-5E81-00B2-9B5E-833DFC126A1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95076482"/>
              </p:ext>
            </p:extLst>
          </p:nvPr>
        </p:nvGraphicFramePr>
        <p:xfrm>
          <a:off x="5325625" y="4465718"/>
          <a:ext cx="17550494" cy="86146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-14%">
            <a:extLst>
              <a:ext uri="{FF2B5EF4-FFF2-40B4-BE49-F238E27FC236}">
                <a16:creationId xmlns:a16="http://schemas.microsoft.com/office/drawing/2014/main" id="{B50B122B-4527-ED94-E373-AD643BAB831E}"/>
              </a:ext>
            </a:extLst>
          </p:cNvPr>
          <p:cNvSpPr txBox="1"/>
          <p:nvPr/>
        </p:nvSpPr>
        <p:spPr>
          <a:xfrm>
            <a:off x="9456881" y="5315977"/>
            <a:ext cx="2489362" cy="110799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>
              <a:defRPr sz="6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-</a:t>
            </a:r>
            <a:r>
              <a:rPr lang="fr-FR" dirty="0"/>
              <a:t>34</a:t>
            </a:r>
            <a:r>
              <a:rPr dirty="0"/>
              <a:t>%</a:t>
            </a:r>
          </a:p>
        </p:txBody>
      </p:sp>
      <p:sp>
        <p:nvSpPr>
          <p:cNvPr id="4" name="-1%">
            <a:extLst>
              <a:ext uri="{FF2B5EF4-FFF2-40B4-BE49-F238E27FC236}">
                <a16:creationId xmlns:a16="http://schemas.microsoft.com/office/drawing/2014/main" id="{91CBF944-5823-86CD-4D74-3BB1CA3039C2}"/>
              </a:ext>
            </a:extLst>
          </p:cNvPr>
          <p:cNvSpPr txBox="1"/>
          <p:nvPr/>
        </p:nvSpPr>
        <p:spPr>
          <a:xfrm>
            <a:off x="10497275" y="7236160"/>
            <a:ext cx="1902483" cy="110799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>
              <a:defRPr sz="6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-</a:t>
            </a:r>
            <a:r>
              <a:rPr lang="fr-FR" dirty="0"/>
              <a:t>4</a:t>
            </a:r>
            <a:r>
              <a:rPr dirty="0"/>
              <a:t>%</a:t>
            </a:r>
          </a:p>
        </p:txBody>
      </p:sp>
      <p:sp>
        <p:nvSpPr>
          <p:cNvPr id="5" name="+7%">
            <a:extLst>
              <a:ext uri="{FF2B5EF4-FFF2-40B4-BE49-F238E27FC236}">
                <a16:creationId xmlns:a16="http://schemas.microsoft.com/office/drawing/2014/main" id="{687C6D66-361F-D465-7F54-593D262BAA6D}"/>
              </a:ext>
            </a:extLst>
          </p:cNvPr>
          <p:cNvSpPr txBox="1"/>
          <p:nvPr/>
        </p:nvSpPr>
        <p:spPr>
          <a:xfrm>
            <a:off x="20663710" y="9233844"/>
            <a:ext cx="2128900" cy="110799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>
              <a:defRPr sz="6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+</a:t>
            </a:r>
            <a:r>
              <a:rPr lang="fr-FR" dirty="0"/>
              <a:t>4</a:t>
            </a:r>
            <a:r>
              <a:rPr dirty="0"/>
              <a:t>%</a:t>
            </a:r>
          </a:p>
        </p:txBody>
      </p:sp>
      <p:sp>
        <p:nvSpPr>
          <p:cNvPr id="6" name="-5%">
            <a:extLst>
              <a:ext uri="{FF2B5EF4-FFF2-40B4-BE49-F238E27FC236}">
                <a16:creationId xmlns:a16="http://schemas.microsoft.com/office/drawing/2014/main" id="{F132B884-831F-3504-EAF4-2F6A9FD71A28}"/>
              </a:ext>
            </a:extLst>
          </p:cNvPr>
          <p:cNvSpPr txBox="1"/>
          <p:nvPr/>
        </p:nvSpPr>
        <p:spPr>
          <a:xfrm>
            <a:off x="9663763" y="11114596"/>
            <a:ext cx="2317217" cy="110799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>
              <a:defRPr sz="6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-</a:t>
            </a:r>
            <a:r>
              <a:rPr lang="fr-FR" dirty="0"/>
              <a:t>9</a:t>
            </a:r>
            <a:r>
              <a:rPr dirty="0"/>
              <a:t>%</a:t>
            </a:r>
          </a:p>
        </p:txBody>
      </p:sp>
      <p:sp>
        <p:nvSpPr>
          <p:cNvPr id="7" name="Rectangle aux angles arrondis">
            <a:extLst>
              <a:ext uri="{FF2B5EF4-FFF2-40B4-BE49-F238E27FC236}">
                <a16:creationId xmlns:a16="http://schemas.microsoft.com/office/drawing/2014/main" id="{074DAB51-66A8-6F2F-DE41-A3F610FC2B31}"/>
              </a:ext>
            </a:extLst>
          </p:cNvPr>
          <p:cNvSpPr/>
          <p:nvPr/>
        </p:nvSpPr>
        <p:spPr>
          <a:xfrm>
            <a:off x="454025" y="5098296"/>
            <a:ext cx="4732088" cy="1605281"/>
          </a:xfrm>
          <a:prstGeom prst="roundRect">
            <a:avLst>
              <a:gd name="adj" fmla="val 13786"/>
            </a:avLst>
          </a:prstGeom>
          <a:solidFill>
            <a:schemeClr val="accent2"/>
          </a:solidFill>
          <a:ln w="25400">
            <a:solidFill>
              <a:srgbClr val="127263"/>
            </a:solidFill>
            <a:miter/>
          </a:ln>
        </p:spPr>
        <p:txBody>
          <a:bodyPr tIns="91439" bIns="9143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" name="Comptes courants DéBITEURS">
            <a:extLst>
              <a:ext uri="{FF2B5EF4-FFF2-40B4-BE49-F238E27FC236}">
                <a16:creationId xmlns:a16="http://schemas.microsoft.com/office/drawing/2014/main" id="{F6400AFC-F11B-FA62-4DCF-8094403A6E8A}"/>
              </a:ext>
            </a:extLst>
          </p:cNvPr>
          <p:cNvSpPr txBox="1"/>
          <p:nvPr/>
        </p:nvSpPr>
        <p:spPr>
          <a:xfrm>
            <a:off x="476005" y="5193376"/>
            <a:ext cx="4684987" cy="141577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>
            <a:lvl1pPr algn="ctr">
              <a:defRPr sz="480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</a:lstStyle>
          <a:p>
            <a:r>
              <a:rPr sz="4000" dirty="0" err="1">
                <a:latin typeface="Arial" panose="020B0604020202020204" pitchFamily="34" charset="0"/>
                <a:cs typeface="Arial" panose="020B0604020202020204" pitchFamily="34" charset="0"/>
              </a:rPr>
              <a:t>Comptes</a:t>
            </a:r>
            <a:r>
              <a:rPr sz="4000" dirty="0">
                <a:latin typeface="Arial" panose="020B0604020202020204" pitchFamily="34" charset="0"/>
                <a:cs typeface="Arial" panose="020B0604020202020204" pitchFamily="34" charset="0"/>
              </a:rPr>
              <a:t> courants 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Débiteurs</a:t>
            </a:r>
            <a:endParaRPr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aux angles arrondis">
            <a:extLst>
              <a:ext uri="{FF2B5EF4-FFF2-40B4-BE49-F238E27FC236}">
                <a16:creationId xmlns:a16="http://schemas.microsoft.com/office/drawing/2014/main" id="{E2D9525B-7FEB-DC33-E868-B9D99790EB6D}"/>
              </a:ext>
            </a:extLst>
          </p:cNvPr>
          <p:cNvSpPr/>
          <p:nvPr/>
        </p:nvSpPr>
        <p:spPr>
          <a:xfrm>
            <a:off x="454025" y="6904924"/>
            <a:ext cx="4732088" cy="1718813"/>
          </a:xfrm>
          <a:prstGeom prst="roundRect">
            <a:avLst>
              <a:gd name="adj" fmla="val 12876"/>
            </a:avLst>
          </a:prstGeom>
          <a:solidFill>
            <a:srgbClr val="941751"/>
          </a:solidFill>
          <a:ln w="25400">
            <a:solidFill>
              <a:srgbClr val="127263"/>
            </a:solidFill>
            <a:miter/>
          </a:ln>
        </p:spPr>
        <p:txBody>
          <a:bodyPr tIns="91439" bIns="9143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" name="Crédits à la…">
            <a:extLst>
              <a:ext uri="{FF2B5EF4-FFF2-40B4-BE49-F238E27FC236}">
                <a16:creationId xmlns:a16="http://schemas.microsoft.com/office/drawing/2014/main" id="{34F71597-3E0C-6F20-602A-6AA7B3813CD6}"/>
              </a:ext>
            </a:extLst>
          </p:cNvPr>
          <p:cNvSpPr txBox="1"/>
          <p:nvPr/>
        </p:nvSpPr>
        <p:spPr>
          <a:xfrm>
            <a:off x="1070606" y="7045511"/>
            <a:ext cx="3522118" cy="141577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defRPr sz="480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defRPr>
            </a:pPr>
            <a:r>
              <a:rPr sz="4000" dirty="0" err="1">
                <a:latin typeface="Arial" panose="020B0604020202020204" pitchFamily="34" charset="0"/>
                <a:cs typeface="Arial" panose="020B0604020202020204" pitchFamily="34" charset="0"/>
              </a:rPr>
              <a:t>Crédits</a:t>
            </a:r>
            <a:r>
              <a:rPr sz="4000" dirty="0">
                <a:latin typeface="Arial" panose="020B0604020202020204" pitchFamily="34" charset="0"/>
                <a:cs typeface="Arial" panose="020B0604020202020204" pitchFamily="34" charset="0"/>
              </a:rPr>
              <a:t> à la</a:t>
            </a:r>
          </a:p>
          <a:p>
            <a:pPr algn="ctr">
              <a:defRPr sz="480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defRPr>
            </a:pPr>
            <a:r>
              <a:rPr sz="4000" dirty="0" err="1">
                <a:latin typeface="Arial" panose="020B0604020202020204" pitchFamily="34" charset="0"/>
                <a:cs typeface="Arial" panose="020B0604020202020204" pitchFamily="34" charset="0"/>
              </a:rPr>
              <a:t>consommation</a:t>
            </a:r>
            <a:endParaRPr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aux angles arrondis">
            <a:extLst>
              <a:ext uri="{FF2B5EF4-FFF2-40B4-BE49-F238E27FC236}">
                <a16:creationId xmlns:a16="http://schemas.microsoft.com/office/drawing/2014/main" id="{46740A4F-28F9-AE8C-73BE-D63AF28BD18E}"/>
              </a:ext>
            </a:extLst>
          </p:cNvPr>
          <p:cNvSpPr/>
          <p:nvPr/>
        </p:nvSpPr>
        <p:spPr>
          <a:xfrm>
            <a:off x="454025" y="8845243"/>
            <a:ext cx="4700747" cy="1603502"/>
          </a:xfrm>
          <a:prstGeom prst="roundRect">
            <a:avLst>
              <a:gd name="adj" fmla="val 13802"/>
            </a:avLst>
          </a:prstGeom>
          <a:solidFill>
            <a:srgbClr val="ED9612"/>
          </a:solidFill>
          <a:ln w="25400">
            <a:solidFill>
              <a:srgbClr val="127263"/>
            </a:solidFill>
            <a:miter/>
          </a:ln>
        </p:spPr>
        <p:txBody>
          <a:bodyPr tIns="91439" bIns="9143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" name="Crédits à…">
            <a:extLst>
              <a:ext uri="{FF2B5EF4-FFF2-40B4-BE49-F238E27FC236}">
                <a16:creationId xmlns:a16="http://schemas.microsoft.com/office/drawing/2014/main" id="{752C0F16-E1AD-E066-8BAD-3477767B7F8D}"/>
              </a:ext>
            </a:extLst>
          </p:cNvPr>
          <p:cNvSpPr txBox="1"/>
          <p:nvPr/>
        </p:nvSpPr>
        <p:spPr>
          <a:xfrm>
            <a:off x="1732486" y="8951529"/>
            <a:ext cx="2238113" cy="141577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defRPr sz="4800">
                <a:latin typeface="Bebas Neue"/>
                <a:ea typeface="Bebas Neue"/>
                <a:cs typeface="Bebas Neue"/>
                <a:sym typeface="Bebas Neue"/>
              </a:defRPr>
            </a:pPr>
            <a:r>
              <a:rPr sz="4000" dirty="0" err="1">
                <a:latin typeface="Arial" panose="020B0604020202020204" pitchFamily="34" charset="0"/>
                <a:cs typeface="Arial" panose="020B0604020202020204" pitchFamily="34" charset="0"/>
              </a:rPr>
              <a:t>Crédits</a:t>
            </a:r>
            <a:r>
              <a:rPr sz="4000" dirty="0">
                <a:latin typeface="Arial" panose="020B0604020202020204" pitchFamily="34" charset="0"/>
                <a:cs typeface="Arial" panose="020B0604020202020204" pitchFamily="34" charset="0"/>
              </a:rPr>
              <a:t> à</a:t>
            </a:r>
          </a:p>
          <a:p>
            <a:pPr algn="ctr">
              <a:defRPr sz="4800">
                <a:latin typeface="Bebas Neue"/>
                <a:ea typeface="Bebas Neue"/>
                <a:cs typeface="Bebas Neue"/>
                <a:sym typeface="Bebas Neue"/>
              </a:defRPr>
            </a:pPr>
            <a:r>
              <a:rPr sz="4000" dirty="0" err="1">
                <a:latin typeface="Arial" panose="020B0604020202020204" pitchFamily="34" charset="0"/>
                <a:cs typeface="Arial" panose="020B0604020202020204" pitchFamily="34" charset="0"/>
              </a:rPr>
              <a:t>L’habitat</a:t>
            </a:r>
            <a:endParaRPr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aux angles arrondis">
            <a:extLst>
              <a:ext uri="{FF2B5EF4-FFF2-40B4-BE49-F238E27FC236}">
                <a16:creationId xmlns:a16="http://schemas.microsoft.com/office/drawing/2014/main" id="{8519F6DE-97E5-46EF-0FFC-C99142E2EA01}"/>
              </a:ext>
            </a:extLst>
          </p:cNvPr>
          <p:cNvSpPr/>
          <p:nvPr/>
        </p:nvSpPr>
        <p:spPr>
          <a:xfrm>
            <a:off x="454026" y="10723721"/>
            <a:ext cx="4689992" cy="1664117"/>
          </a:xfrm>
          <a:prstGeom prst="roundRect">
            <a:avLst>
              <a:gd name="adj" fmla="val 12876"/>
            </a:avLst>
          </a:prstGeom>
          <a:solidFill>
            <a:srgbClr val="0096FF"/>
          </a:solidFill>
          <a:ln w="25400">
            <a:solidFill>
              <a:srgbClr val="127263"/>
            </a:solidFill>
            <a:miter/>
          </a:ln>
        </p:spPr>
        <p:txBody>
          <a:bodyPr tIns="91439" bIns="9143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" name="Crédits…">
            <a:extLst>
              <a:ext uri="{FF2B5EF4-FFF2-40B4-BE49-F238E27FC236}">
                <a16:creationId xmlns:a16="http://schemas.microsoft.com/office/drawing/2014/main" id="{0F279B83-5098-D539-E5E3-883F535F0994}"/>
              </a:ext>
            </a:extLst>
          </p:cNvPr>
          <p:cNvSpPr txBox="1"/>
          <p:nvPr/>
        </p:nvSpPr>
        <p:spPr>
          <a:xfrm>
            <a:off x="1106803" y="10802206"/>
            <a:ext cx="3560668" cy="157879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/>
          <a:lstStyle/>
          <a:p>
            <a:pPr algn="ctr">
              <a:defRPr sz="4800">
                <a:latin typeface="Bebas Neue"/>
                <a:ea typeface="Bebas Neue"/>
                <a:cs typeface="Bebas Neue"/>
                <a:sym typeface="Bebas Neue"/>
              </a:defRPr>
            </a:pP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Crédits</a:t>
            </a:r>
            <a:endParaRPr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 sz="4800">
                <a:latin typeface="Bebas Neue"/>
                <a:ea typeface="Bebas Neue"/>
                <a:cs typeface="Bebas Neue"/>
                <a:sym typeface="Bebas Neue"/>
              </a:defRPr>
            </a:pPr>
            <a:r>
              <a:rPr sz="4000" dirty="0" err="1">
                <a:latin typeface="Arial" panose="020B0604020202020204" pitchFamily="34" charset="0"/>
                <a:cs typeface="Arial" panose="020B0604020202020204" pitchFamily="34" charset="0"/>
              </a:rPr>
              <a:t>Professionnels</a:t>
            </a:r>
            <a:endParaRPr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2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2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 uiExpand="1">
        <p:bldSub>
          <a:bldChart bld="series"/>
        </p:bldSub>
      </p:bldGraphic>
      <p:bldP spid="3" grpId="0" uiExpand="1" animBg="1" advAuto="0"/>
      <p:bldP spid="4" grpId="0" uiExpand="1" animBg="1" advAuto="0"/>
      <p:bldP spid="5" grpId="0" uiExpand="1" animBg="1" advAuto="0"/>
      <p:bldP spid="6" grpId="0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Rectangle"/>
          <p:cNvSpPr/>
          <p:nvPr/>
        </p:nvSpPr>
        <p:spPr>
          <a:xfrm>
            <a:off x="-42334" y="-26896"/>
            <a:ext cx="24468667" cy="13769792"/>
          </a:xfrm>
          <a:prstGeom prst="rect">
            <a:avLst/>
          </a:prstGeom>
          <a:solidFill>
            <a:srgbClr val="FFFFFF">
              <a:alpha val="76027"/>
            </a:srgbClr>
          </a:solidFill>
          <a:ln w="25400">
            <a:solidFill>
              <a:schemeClr val="accent1">
                <a:alpha val="76027"/>
              </a:schemeClr>
            </a:solidFill>
            <a:miter/>
          </a:ln>
        </p:spPr>
        <p:txBody>
          <a:bodyPr tIns="91439" bIns="91439" anchor="ctr"/>
          <a:lstStyle/>
          <a:p>
            <a:endParaRPr/>
          </a:p>
        </p:txBody>
      </p:sp>
      <p:sp>
        <p:nvSpPr>
          <p:cNvPr id="256" name="Rectangle"/>
          <p:cNvSpPr txBox="1"/>
          <p:nvPr/>
        </p:nvSpPr>
        <p:spPr>
          <a:xfrm>
            <a:off x="5812448" y="547449"/>
            <a:ext cx="11735663" cy="151121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/>
          <a:lstStyle/>
          <a:p>
            <a:pPr lvl="1" algn="ctr">
              <a:defRPr sz="9000" b="1">
                <a:latin typeface="Raleway"/>
                <a:ea typeface="Raleway"/>
                <a:cs typeface="Raleway"/>
                <a:sym typeface="Raleway"/>
              </a:defRPr>
            </a:pPr>
            <a:endParaRPr/>
          </a:p>
        </p:txBody>
      </p:sp>
      <p:sp>
        <p:nvSpPr>
          <p:cNvPr id="257" name="Crédits débloqués"/>
          <p:cNvSpPr txBox="1"/>
          <p:nvPr/>
        </p:nvSpPr>
        <p:spPr>
          <a:xfrm>
            <a:off x="5812448" y="547449"/>
            <a:ext cx="10842572" cy="132829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/>
          <a:lstStyle/>
          <a:p>
            <a:pPr lvl="1" algn="ctr">
              <a:defRPr sz="9000" b="1">
                <a:latin typeface="Raleway"/>
                <a:ea typeface="Raleway"/>
                <a:cs typeface="Raleway"/>
                <a:sym typeface="Raleway"/>
              </a:defRPr>
            </a:pPr>
            <a:r>
              <a:t>Crédits débloqués</a:t>
            </a:r>
          </a:p>
        </p:txBody>
      </p:sp>
      <p:sp>
        <p:nvSpPr>
          <p:cNvPr id="258" name="(en milliers d’euros)"/>
          <p:cNvSpPr txBox="1"/>
          <p:nvPr/>
        </p:nvSpPr>
        <p:spPr>
          <a:xfrm>
            <a:off x="18313288" y="1067556"/>
            <a:ext cx="5820695" cy="94900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defRPr sz="4200"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r>
              <a:t>(en milliers d’euros)</a:t>
            </a:r>
          </a:p>
        </p:txBody>
      </p:sp>
      <p:grpSp>
        <p:nvGrpSpPr>
          <p:cNvPr id="261" name="Grouper"/>
          <p:cNvGrpSpPr/>
          <p:nvPr/>
        </p:nvGrpSpPr>
        <p:grpSpPr>
          <a:xfrm>
            <a:off x="6145961" y="-4453222"/>
            <a:ext cx="1902483" cy="1902483"/>
            <a:chOff x="0" y="0"/>
            <a:chExt cx="1902481" cy="1902481"/>
          </a:xfrm>
        </p:grpSpPr>
        <p:sp>
          <p:nvSpPr>
            <p:cNvPr id="259" name="Cercle"/>
            <p:cNvSpPr/>
            <p:nvPr/>
          </p:nvSpPr>
          <p:spPr>
            <a:xfrm>
              <a:off x="0" y="0"/>
              <a:ext cx="1902482" cy="1902482"/>
            </a:xfrm>
            <a:prstGeom prst="ellipse">
              <a:avLst/>
            </a:prstGeom>
            <a:solidFill>
              <a:schemeClr val="accent5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60" name="-7%"/>
            <p:cNvSpPr txBox="1"/>
            <p:nvPr/>
          </p:nvSpPr>
          <p:spPr>
            <a:xfrm>
              <a:off x="0" y="358150"/>
              <a:ext cx="1902482" cy="109609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algn="ctr">
                <a:defRPr sz="64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-7%</a:t>
              </a:r>
            </a:p>
          </p:txBody>
        </p:sp>
      </p:grpSp>
      <p:grpSp>
        <p:nvGrpSpPr>
          <p:cNvPr id="266" name="Grouper"/>
          <p:cNvGrpSpPr/>
          <p:nvPr/>
        </p:nvGrpSpPr>
        <p:grpSpPr>
          <a:xfrm>
            <a:off x="5336630" y="4631249"/>
            <a:ext cx="15602901" cy="1469040"/>
            <a:chOff x="0" y="0"/>
            <a:chExt cx="15602900" cy="1469038"/>
          </a:xfrm>
        </p:grpSpPr>
        <p:sp>
          <p:nvSpPr>
            <p:cNvPr id="262" name="+20%"/>
            <p:cNvSpPr txBox="1"/>
            <p:nvPr/>
          </p:nvSpPr>
          <p:spPr>
            <a:xfrm>
              <a:off x="13426937" y="195165"/>
              <a:ext cx="2175963" cy="110799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algn="ctr">
                <a:defRPr sz="6000" b="1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lang="fr-FR" dirty="0"/>
                <a:t>-2</a:t>
              </a:r>
              <a:r>
                <a:rPr dirty="0"/>
                <a:t>%</a:t>
              </a:r>
            </a:p>
          </p:txBody>
        </p:sp>
        <p:sp>
          <p:nvSpPr>
            <p:cNvPr id="263" name="Rectangle aux angles arrondis"/>
            <p:cNvSpPr/>
            <p:nvPr/>
          </p:nvSpPr>
          <p:spPr>
            <a:xfrm>
              <a:off x="0" y="0"/>
              <a:ext cx="12986839" cy="1424583"/>
            </a:xfrm>
            <a:prstGeom prst="roundRect">
              <a:avLst>
                <a:gd name="adj" fmla="val 17818"/>
              </a:avLst>
            </a:prstGeom>
            <a:solidFill>
              <a:srgbClr val="A33267">
                <a:alpha val="70371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264" name="CRÉDITS À LA CONSOMMATION"/>
            <p:cNvSpPr txBox="1"/>
            <p:nvPr/>
          </p:nvSpPr>
          <p:spPr>
            <a:xfrm>
              <a:off x="298491" y="258901"/>
              <a:ext cx="5718874" cy="90678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blurRad="101600" dist="25400" dir="5400000" rotWithShape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>
                <a:defRPr sz="4800">
                  <a:solidFill>
                    <a:srgbClr val="FFFFFF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1pPr>
            </a:lstStyle>
            <a:p>
              <a:r>
                <a:rPr dirty="0"/>
                <a:t>CRÉDITS À LA CONSOMMATION</a:t>
              </a:r>
            </a:p>
          </p:txBody>
        </p:sp>
        <p:sp>
          <p:nvSpPr>
            <p:cNvPr id="265" name="105 059"/>
            <p:cNvSpPr txBox="1"/>
            <p:nvPr/>
          </p:nvSpPr>
          <p:spPr>
            <a:xfrm>
              <a:off x="7061528" y="53270"/>
              <a:ext cx="3873515" cy="141576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blurRad="101600" dist="25400" dir="5400000" rotWithShape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algn="r">
                <a:defRPr sz="80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lang="fr-FR" dirty="0"/>
                <a:t>6</a:t>
              </a:r>
              <a:r>
                <a:rPr dirty="0"/>
                <a:t> </a:t>
              </a:r>
              <a:r>
                <a:rPr lang="fr-FR" dirty="0"/>
                <a:t>564</a:t>
              </a:r>
              <a:endParaRPr dirty="0"/>
            </a:p>
          </p:txBody>
        </p:sp>
      </p:grpSp>
      <p:grpSp>
        <p:nvGrpSpPr>
          <p:cNvPr id="271" name="Grouper"/>
          <p:cNvGrpSpPr/>
          <p:nvPr/>
        </p:nvGrpSpPr>
        <p:grpSpPr>
          <a:xfrm>
            <a:off x="5336630" y="6059147"/>
            <a:ext cx="15329353" cy="1424600"/>
            <a:chOff x="0" y="0"/>
            <a:chExt cx="15329351" cy="1424598"/>
          </a:xfrm>
        </p:grpSpPr>
        <p:sp>
          <p:nvSpPr>
            <p:cNvPr id="267" name="-4%"/>
            <p:cNvSpPr txBox="1"/>
            <p:nvPr/>
          </p:nvSpPr>
          <p:spPr>
            <a:xfrm>
              <a:off x="13093762" y="195165"/>
              <a:ext cx="2235589" cy="110799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algn="ctr">
                <a:defRPr sz="6000" b="1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lang="fr-FR" dirty="0"/>
                <a:t>+36</a:t>
              </a:r>
              <a:r>
                <a:rPr dirty="0"/>
                <a:t>%</a:t>
              </a:r>
            </a:p>
          </p:txBody>
        </p:sp>
        <p:sp>
          <p:nvSpPr>
            <p:cNvPr id="268" name="Rectangle aux angles arrondis"/>
            <p:cNvSpPr/>
            <p:nvPr/>
          </p:nvSpPr>
          <p:spPr>
            <a:xfrm>
              <a:off x="0" y="0"/>
              <a:ext cx="12986839" cy="1424583"/>
            </a:xfrm>
            <a:prstGeom prst="roundRect">
              <a:avLst>
                <a:gd name="adj" fmla="val 17818"/>
              </a:avLst>
            </a:prstGeom>
            <a:solidFill>
              <a:srgbClr val="EE7E37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solidFill>
                    <a:srgbClr val="9437FF"/>
                  </a:solidFill>
                </a:defRPr>
              </a:pPr>
              <a:endParaRPr/>
            </a:p>
          </p:txBody>
        </p:sp>
        <p:sp>
          <p:nvSpPr>
            <p:cNvPr id="269" name="CRÉDITS À L’HABITAT"/>
            <p:cNvSpPr txBox="1"/>
            <p:nvPr/>
          </p:nvSpPr>
          <p:spPr>
            <a:xfrm>
              <a:off x="298491" y="258901"/>
              <a:ext cx="5718874" cy="90678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blurRad="101600" dist="25400" dir="5400000" rotWithShape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>
                <a:defRPr sz="4800">
                  <a:solidFill>
                    <a:srgbClr val="FFFFFF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1pPr>
            </a:lstStyle>
            <a:p>
              <a:r>
                <a:t>CRÉDITS À L’HABITAT</a:t>
              </a:r>
            </a:p>
          </p:txBody>
        </p:sp>
        <p:sp>
          <p:nvSpPr>
            <p:cNvPr id="270" name="105 059"/>
            <p:cNvSpPr txBox="1"/>
            <p:nvPr/>
          </p:nvSpPr>
          <p:spPr>
            <a:xfrm>
              <a:off x="7061528" y="8830"/>
              <a:ext cx="3873515" cy="141576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blurRad="101600" dist="25400" dir="5400000" rotWithShape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algn="r">
                <a:defRPr sz="80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lang="fr-FR" dirty="0"/>
                <a:t>40</a:t>
              </a:r>
              <a:r>
                <a:rPr dirty="0"/>
                <a:t> </a:t>
              </a:r>
              <a:r>
                <a:rPr lang="fr-FR" dirty="0"/>
                <a:t>413</a:t>
              </a:r>
              <a:endParaRPr dirty="0"/>
            </a:p>
          </p:txBody>
        </p:sp>
      </p:grpSp>
      <p:grpSp>
        <p:nvGrpSpPr>
          <p:cNvPr id="276" name="Grouper"/>
          <p:cNvGrpSpPr/>
          <p:nvPr/>
        </p:nvGrpSpPr>
        <p:grpSpPr>
          <a:xfrm>
            <a:off x="5285830" y="7478452"/>
            <a:ext cx="15443656" cy="1469040"/>
            <a:chOff x="0" y="0"/>
            <a:chExt cx="15443655" cy="1469038"/>
          </a:xfrm>
        </p:grpSpPr>
        <p:sp>
          <p:nvSpPr>
            <p:cNvPr id="272" name="-52%"/>
            <p:cNvSpPr txBox="1"/>
            <p:nvPr/>
          </p:nvSpPr>
          <p:spPr>
            <a:xfrm>
              <a:off x="13267692" y="195165"/>
              <a:ext cx="2175963" cy="110799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algn="ctr">
                <a:defRPr sz="6000" b="1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dirty="0"/>
                <a:t>-</a:t>
              </a:r>
              <a:r>
                <a:rPr lang="fr-FR" dirty="0"/>
                <a:t>27</a:t>
              </a:r>
              <a:r>
                <a:rPr dirty="0"/>
                <a:t>%</a:t>
              </a:r>
            </a:p>
          </p:txBody>
        </p:sp>
        <p:sp>
          <p:nvSpPr>
            <p:cNvPr id="273" name="Rectangle aux angles arrondis"/>
            <p:cNvSpPr/>
            <p:nvPr/>
          </p:nvSpPr>
          <p:spPr>
            <a:xfrm>
              <a:off x="0" y="0"/>
              <a:ext cx="12986839" cy="1424583"/>
            </a:xfrm>
            <a:prstGeom prst="roundRect">
              <a:avLst>
                <a:gd name="adj" fmla="val 17818"/>
              </a:avLst>
            </a:prstGeom>
            <a:solidFill>
              <a:srgbClr val="4FABF8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274" name="CRÉDITS PROFESSIONNELS"/>
            <p:cNvSpPr txBox="1"/>
            <p:nvPr/>
          </p:nvSpPr>
          <p:spPr>
            <a:xfrm>
              <a:off x="298491" y="258901"/>
              <a:ext cx="5718874" cy="90678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blurRad="101600" dist="25400" dir="5400000" rotWithShape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>
                <a:defRPr sz="4800">
                  <a:solidFill>
                    <a:srgbClr val="FFFFFF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1pPr>
            </a:lstStyle>
            <a:p>
              <a:r>
                <a:t>CRÉDITS PROFESSIONNELS</a:t>
              </a:r>
            </a:p>
          </p:txBody>
        </p:sp>
        <p:sp>
          <p:nvSpPr>
            <p:cNvPr id="275" name="105 059"/>
            <p:cNvSpPr txBox="1"/>
            <p:nvPr/>
          </p:nvSpPr>
          <p:spPr>
            <a:xfrm>
              <a:off x="7112328" y="53270"/>
              <a:ext cx="3873515" cy="141576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blurRad="101600" dist="25400" dir="5400000" rotWithShape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algn="r">
                <a:defRPr sz="80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lang="fr-FR" dirty="0"/>
                <a:t>5</a:t>
              </a:r>
              <a:r>
                <a:rPr dirty="0"/>
                <a:t> </a:t>
              </a:r>
              <a:r>
                <a:rPr lang="fr-FR" dirty="0"/>
                <a:t>684</a:t>
              </a:r>
              <a:endParaRPr dirty="0"/>
            </a:p>
          </p:txBody>
        </p:sp>
      </p:grpSp>
      <p:grpSp>
        <p:nvGrpSpPr>
          <p:cNvPr id="281" name="Grouper"/>
          <p:cNvGrpSpPr/>
          <p:nvPr/>
        </p:nvGrpSpPr>
        <p:grpSpPr>
          <a:xfrm>
            <a:off x="5349330" y="9372803"/>
            <a:ext cx="15292234" cy="1438024"/>
            <a:chOff x="0" y="0"/>
            <a:chExt cx="15292233" cy="1438022"/>
          </a:xfrm>
        </p:grpSpPr>
        <p:sp>
          <p:nvSpPr>
            <p:cNvPr id="277" name="Rectangle aux angles arrondis"/>
            <p:cNvSpPr/>
            <p:nvPr/>
          </p:nvSpPr>
          <p:spPr>
            <a:xfrm>
              <a:off x="0" y="0"/>
              <a:ext cx="12986839" cy="1424583"/>
            </a:xfrm>
            <a:prstGeom prst="roundRect">
              <a:avLst>
                <a:gd name="adj" fmla="val 17818"/>
              </a:avLst>
            </a:prstGeom>
            <a:solidFill>
              <a:srgbClr val="927D0D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278" name="TOTAL CRÉDITS DÉCAISSÉS"/>
            <p:cNvSpPr txBox="1"/>
            <p:nvPr/>
          </p:nvSpPr>
          <p:spPr>
            <a:xfrm>
              <a:off x="298491" y="258901"/>
              <a:ext cx="5718874" cy="90678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blurRad="101600" dist="25400" dir="5400000" rotWithShape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>
                <a:defRPr sz="4800">
                  <a:solidFill>
                    <a:srgbClr val="FFFFFF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1pPr>
            </a:lstStyle>
            <a:p>
              <a:r>
                <a:t>TOTAL CRÉDITS DÉCAISSÉS</a:t>
              </a:r>
            </a:p>
          </p:txBody>
        </p:sp>
        <p:sp>
          <p:nvSpPr>
            <p:cNvPr id="279" name="-52%"/>
            <p:cNvSpPr txBox="1"/>
            <p:nvPr/>
          </p:nvSpPr>
          <p:spPr>
            <a:xfrm>
              <a:off x="13116270" y="195165"/>
              <a:ext cx="2175963" cy="110799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algn="ctr">
                <a:defRPr sz="6000" b="1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lang="fr-FR" dirty="0"/>
                <a:t>+19</a:t>
              </a:r>
              <a:r>
                <a:rPr dirty="0"/>
                <a:t>%</a:t>
              </a:r>
            </a:p>
          </p:txBody>
        </p:sp>
        <p:sp>
          <p:nvSpPr>
            <p:cNvPr id="280" name="105 059"/>
            <p:cNvSpPr txBox="1"/>
            <p:nvPr/>
          </p:nvSpPr>
          <p:spPr>
            <a:xfrm>
              <a:off x="7048828" y="22254"/>
              <a:ext cx="3873515" cy="141576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blurRad="101600" dist="25400" dir="5400000" rotWithShape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algn="r">
                <a:defRPr sz="80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lang="fr-FR" dirty="0"/>
                <a:t>52</a:t>
              </a:r>
              <a:r>
                <a:rPr dirty="0"/>
                <a:t> </a:t>
              </a:r>
              <a:r>
                <a:rPr lang="fr-FR" dirty="0"/>
                <a:t>661</a:t>
              </a:r>
              <a:endParaRPr dirty="0"/>
            </a:p>
          </p:txBody>
        </p:sp>
      </p:grpSp>
      <p:pic>
        <p:nvPicPr>
          <p:cNvPr id="282" name="N_LOGO_CM_2018.png" descr="N_LOGO_CM_2018.png"/>
          <p:cNvPicPr>
            <a:picLocks noChangeAspect="1"/>
          </p:cNvPicPr>
          <p:nvPr/>
        </p:nvPicPr>
        <p:blipFill>
          <a:blip r:embed="rId3"/>
          <a:srcRect t="23652" b="11801"/>
          <a:stretch>
            <a:fillRect/>
          </a:stretch>
        </p:blipFill>
        <p:spPr>
          <a:xfrm>
            <a:off x="18059548" y="12289854"/>
            <a:ext cx="5515517" cy="8604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flip dir="r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3" presetClass="entr" presetSubtype="16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1" grpId="5" animBg="1" advAuto="0"/>
      <p:bldP spid="266" grpId="1" animBg="1" advAuto="0"/>
      <p:bldP spid="271" grpId="2" animBg="1" advAuto="0"/>
      <p:bldP spid="276" grpId="3" animBg="1" advAuto="0"/>
      <p:bldP spid="281" grpId="4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Rectangle"/>
          <p:cNvSpPr/>
          <p:nvPr/>
        </p:nvSpPr>
        <p:spPr>
          <a:xfrm>
            <a:off x="-8467" y="-8467"/>
            <a:ext cx="24400935" cy="13732935"/>
          </a:xfrm>
          <a:prstGeom prst="rect">
            <a:avLst/>
          </a:prstGeom>
          <a:solidFill>
            <a:srgbClr val="FFFFFF">
              <a:alpha val="76291"/>
            </a:srgbClr>
          </a:solidFill>
          <a:ln w="25400">
            <a:solidFill>
              <a:schemeClr val="accent1">
                <a:alpha val="76291"/>
              </a:schemeClr>
            </a:solidFill>
            <a:miter/>
          </a:ln>
        </p:spPr>
        <p:txBody>
          <a:bodyPr tIns="91439" bIns="91439" anchor="ctr"/>
          <a:lstStyle/>
          <a:p>
            <a:endParaRPr/>
          </a:p>
        </p:txBody>
      </p:sp>
      <p:grpSp>
        <p:nvGrpSpPr>
          <p:cNvPr id="287" name="Grouper"/>
          <p:cNvGrpSpPr/>
          <p:nvPr/>
        </p:nvGrpSpPr>
        <p:grpSpPr>
          <a:xfrm>
            <a:off x="14691171" y="8707111"/>
            <a:ext cx="7053031" cy="906781"/>
            <a:chOff x="0" y="0"/>
            <a:chExt cx="7053029" cy="906780"/>
          </a:xfrm>
        </p:grpSpPr>
        <p:sp>
          <p:nvSpPr>
            <p:cNvPr id="285" name="crédits à l’habitat"/>
            <p:cNvSpPr txBox="1"/>
            <p:nvPr/>
          </p:nvSpPr>
          <p:spPr>
            <a:xfrm>
              <a:off x="739142" y="0"/>
              <a:ext cx="6313888" cy="90678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>
                <a:defRPr sz="4800">
                  <a:latin typeface="Bebas Neue"/>
                  <a:ea typeface="Bebas Neue"/>
                  <a:cs typeface="Bebas Neue"/>
                  <a:sym typeface="Bebas Neue"/>
                </a:defRPr>
              </a:lvl1pPr>
            </a:lstStyle>
            <a:p>
              <a:pPr>
                <a:defRPr>
                  <a:solidFill>
                    <a:srgbClr val="535353"/>
                  </a:solidFill>
                </a:defRPr>
              </a:pPr>
              <a:r>
                <a:rPr>
                  <a:solidFill>
                    <a:srgbClr val="000000"/>
                  </a:solidFill>
                </a:rPr>
                <a:t>crédits à l’habitat</a:t>
              </a:r>
            </a:p>
          </p:txBody>
        </p:sp>
        <p:sp>
          <p:nvSpPr>
            <p:cNvPr id="286" name="Cercle"/>
            <p:cNvSpPr/>
            <p:nvPr/>
          </p:nvSpPr>
          <p:spPr>
            <a:xfrm>
              <a:off x="0" y="175767"/>
              <a:ext cx="548641" cy="548641"/>
            </a:xfrm>
            <a:prstGeom prst="ellipse">
              <a:avLst/>
            </a:prstGeom>
            <a:solidFill>
              <a:srgbClr val="EE7E37"/>
            </a:solidFill>
            <a:ln w="25400" cap="flat">
              <a:solidFill>
                <a:srgbClr val="535353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288" name="Déblocage des crédits"/>
          <p:cNvSpPr txBox="1"/>
          <p:nvPr/>
        </p:nvSpPr>
        <p:spPr>
          <a:xfrm>
            <a:off x="3962021" y="620574"/>
            <a:ext cx="26221104" cy="164664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/>
          <a:lstStyle/>
          <a:p>
            <a:pPr lvl="1" algn="ctr">
              <a:defRPr sz="9000" b="1">
                <a:latin typeface="Raleway"/>
                <a:ea typeface="Raleway"/>
                <a:cs typeface="Raleway"/>
                <a:sym typeface="Raleway"/>
              </a:defRPr>
            </a:pPr>
            <a:r>
              <a:t>Déblocage des crédits</a:t>
            </a:r>
          </a:p>
        </p:txBody>
      </p:sp>
      <p:sp>
        <p:nvSpPr>
          <p:cNvPr id="289" name="par catégorie en 2025"/>
          <p:cNvSpPr txBox="1"/>
          <p:nvPr/>
        </p:nvSpPr>
        <p:spPr>
          <a:xfrm>
            <a:off x="17757888" y="1973390"/>
            <a:ext cx="6037792" cy="136023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defRPr sz="4200"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r>
              <a:t>par catégorie en 2025</a:t>
            </a:r>
          </a:p>
        </p:txBody>
      </p:sp>
      <p:grpSp>
        <p:nvGrpSpPr>
          <p:cNvPr id="293" name="Grouper"/>
          <p:cNvGrpSpPr/>
          <p:nvPr/>
        </p:nvGrpSpPr>
        <p:grpSpPr>
          <a:xfrm>
            <a:off x="14691171" y="9947954"/>
            <a:ext cx="6529156" cy="906781"/>
            <a:chOff x="0" y="0"/>
            <a:chExt cx="6529154" cy="906780"/>
          </a:xfrm>
        </p:grpSpPr>
        <p:sp>
          <p:nvSpPr>
            <p:cNvPr id="291" name="crédits professionnels"/>
            <p:cNvSpPr txBox="1"/>
            <p:nvPr/>
          </p:nvSpPr>
          <p:spPr>
            <a:xfrm>
              <a:off x="739142" y="0"/>
              <a:ext cx="5790013" cy="90678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>
                <a:defRPr sz="4800">
                  <a:latin typeface="Bebas Neue"/>
                  <a:ea typeface="Bebas Neue"/>
                  <a:cs typeface="Bebas Neue"/>
                  <a:sym typeface="Bebas Neue"/>
                </a:defRPr>
              </a:lvl1pPr>
            </a:lstStyle>
            <a:p>
              <a:r>
                <a:t>crédits professionnels</a:t>
              </a:r>
            </a:p>
          </p:txBody>
        </p:sp>
        <p:sp>
          <p:nvSpPr>
            <p:cNvPr id="292" name="Cercle"/>
            <p:cNvSpPr/>
            <p:nvPr/>
          </p:nvSpPr>
          <p:spPr>
            <a:xfrm>
              <a:off x="0" y="175767"/>
              <a:ext cx="548641" cy="548641"/>
            </a:xfrm>
            <a:prstGeom prst="ellipse">
              <a:avLst/>
            </a:prstGeom>
            <a:solidFill>
              <a:srgbClr val="4FABF8"/>
            </a:solidFill>
            <a:ln w="25400" cap="flat">
              <a:solidFill>
                <a:srgbClr val="535353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296" name="Grouper"/>
          <p:cNvGrpSpPr/>
          <p:nvPr/>
        </p:nvGrpSpPr>
        <p:grpSpPr>
          <a:xfrm>
            <a:off x="14691171" y="7466268"/>
            <a:ext cx="6529156" cy="906781"/>
            <a:chOff x="0" y="0"/>
            <a:chExt cx="6529154" cy="906780"/>
          </a:xfrm>
        </p:grpSpPr>
        <p:sp>
          <p:nvSpPr>
            <p:cNvPr id="294" name="crédits à la consommation"/>
            <p:cNvSpPr txBox="1"/>
            <p:nvPr/>
          </p:nvSpPr>
          <p:spPr>
            <a:xfrm>
              <a:off x="739142" y="0"/>
              <a:ext cx="5790013" cy="90678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>
                <a:defRPr sz="4800">
                  <a:latin typeface="Bebas Neue"/>
                  <a:ea typeface="Bebas Neue"/>
                  <a:cs typeface="Bebas Neue"/>
                  <a:sym typeface="Bebas Neue"/>
                </a:defRPr>
              </a:lvl1pPr>
            </a:lstStyle>
            <a:p>
              <a:r>
                <a:t>crédits à la consommation</a:t>
              </a:r>
            </a:p>
          </p:txBody>
        </p:sp>
        <p:sp>
          <p:nvSpPr>
            <p:cNvPr id="295" name="Cercle"/>
            <p:cNvSpPr/>
            <p:nvPr/>
          </p:nvSpPr>
          <p:spPr>
            <a:xfrm>
              <a:off x="0" y="175767"/>
              <a:ext cx="548641" cy="548641"/>
            </a:xfrm>
            <a:prstGeom prst="ellipse">
              <a:avLst/>
            </a:prstGeom>
            <a:solidFill>
              <a:srgbClr val="A33267"/>
            </a:solidFill>
            <a:ln w="25400" cap="flat">
              <a:solidFill>
                <a:srgbClr val="535353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pic>
        <p:nvPicPr>
          <p:cNvPr id="297" name="N_LOGO_CM_2018.png" descr="N_LOGO_CM_2018.png"/>
          <p:cNvPicPr>
            <a:picLocks noChangeAspect="1"/>
          </p:cNvPicPr>
          <p:nvPr/>
        </p:nvPicPr>
        <p:blipFill>
          <a:blip r:embed="rId3"/>
          <a:srcRect t="23652" b="11801"/>
          <a:stretch>
            <a:fillRect/>
          </a:stretch>
        </p:blipFill>
        <p:spPr>
          <a:xfrm>
            <a:off x="18059548" y="12289854"/>
            <a:ext cx="5515517" cy="86049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2" name="Graphique 1">
            <a:extLst>
              <a:ext uri="{FF2B5EF4-FFF2-40B4-BE49-F238E27FC236}">
                <a16:creationId xmlns:a16="http://schemas.microsoft.com/office/drawing/2014/main" id="{4C28F20E-5342-37E0-4513-655C53F321D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60520141"/>
              </p:ext>
            </p:extLst>
          </p:nvPr>
        </p:nvGraphicFramePr>
        <p:xfrm>
          <a:off x="773313" y="2869058"/>
          <a:ext cx="14039849" cy="98167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r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9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4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900"/>
                            </p:stCondLst>
                            <p:childTnLst>
                              <p:par>
                                <p:cTn id="17" presetID="22" presetClass="entr" presetSubtype="8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9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8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300"/>
                            </p:stCondLst>
                            <p:childTnLst>
                              <p:par>
                                <p:cTn id="25" presetID="22" presetClass="entr" presetSubtype="8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9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2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7" grpId="3" animBg="1" advAuto="0"/>
      <p:bldP spid="293" grpId="4" animBg="1" advAuto="0"/>
      <p:bldP spid="296" grpId="1" animBg="1" advAuto="0"/>
      <p:bldGraphic spid="2" grpId="0" uiExpand="1">
        <p:bldSub>
          <a:bldChart bld="category"/>
        </p:bldSub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Rectangle"/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FFFFFF">
              <a:alpha val="75289"/>
            </a:srgbClr>
          </a:solidFill>
          <a:ln w="25400">
            <a:solidFill>
              <a:schemeClr val="accent1">
                <a:alpha val="75289"/>
              </a:schemeClr>
            </a:solidFill>
            <a:miter/>
          </a:ln>
        </p:spPr>
        <p:txBody>
          <a:bodyPr tIns="91439" bIns="91439" anchor="ctr"/>
          <a:lstStyle/>
          <a:p>
            <a:endParaRPr/>
          </a:p>
        </p:txBody>
      </p:sp>
      <p:pic>
        <p:nvPicPr>
          <p:cNvPr id="300" name="composition-for-family-concept-on-blue-background copie.png" descr="composition-for-family-concept-on-blue-background copie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7560894" y="17497105"/>
            <a:ext cx="8915706" cy="5942261"/>
          </a:xfrm>
          <a:prstGeom prst="rect">
            <a:avLst/>
          </a:prstGeom>
          <a:ln w="12700">
            <a:miter lim="400000"/>
          </a:ln>
          <a:effectLst>
            <a:outerShdw blurRad="101600" dist="25400" dir="5400000" rotWithShape="0">
              <a:srgbClr val="000000">
                <a:alpha val="75000"/>
              </a:srgbClr>
            </a:outerShdw>
          </a:effectLst>
        </p:spPr>
      </p:pic>
      <p:sp>
        <p:nvSpPr>
          <p:cNvPr id="301" name="Assurances du Crédit Mutuel"/>
          <p:cNvSpPr txBox="1"/>
          <p:nvPr/>
        </p:nvSpPr>
        <p:spPr>
          <a:xfrm>
            <a:off x="2610377" y="496312"/>
            <a:ext cx="19163246" cy="155448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/>
          <a:lstStyle/>
          <a:p>
            <a:pPr lvl="1" algn="ctr">
              <a:defRPr sz="9000" b="1">
                <a:latin typeface="Raleway"/>
                <a:ea typeface="Raleway"/>
                <a:cs typeface="Raleway"/>
                <a:sym typeface="Raleway"/>
              </a:defRPr>
            </a:pPr>
            <a:r>
              <a:t>Assurances du Crédit Mutuel</a:t>
            </a:r>
          </a:p>
        </p:txBody>
      </p:sp>
      <p:sp>
        <p:nvSpPr>
          <p:cNvPr id="302" name="Rectangle"/>
          <p:cNvSpPr/>
          <p:nvPr/>
        </p:nvSpPr>
        <p:spPr>
          <a:xfrm>
            <a:off x="-50800" y="11685628"/>
            <a:ext cx="24485600" cy="1554481"/>
          </a:xfrm>
          <a:prstGeom prst="rect">
            <a:avLst/>
          </a:prstGeom>
          <a:solidFill>
            <a:srgbClr val="3894AF"/>
          </a:solidFill>
          <a:ln w="12700">
            <a:miter lim="400000"/>
          </a:ln>
        </p:spPr>
        <p:txBody>
          <a:bodyPr tIns="91439" bIns="91439" anchor="ctr"/>
          <a:lstStyle/>
          <a:p>
            <a:endParaRPr/>
          </a:p>
        </p:txBody>
      </p:sp>
      <p:sp>
        <p:nvSpPr>
          <p:cNvPr id="303" name="19 994  Contrats +3%"/>
          <p:cNvSpPr txBox="1"/>
          <p:nvPr/>
        </p:nvSpPr>
        <p:spPr>
          <a:xfrm>
            <a:off x="12808551" y="11711412"/>
            <a:ext cx="10428606" cy="14020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r">
              <a:defRPr sz="900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defRPr>
            </a:pPr>
            <a:r>
              <a:rPr lang="fr-FR" sz="7000" b="1" dirty="0">
                <a:latin typeface="Arial"/>
                <a:ea typeface="Arial"/>
                <a:cs typeface="Arial"/>
                <a:sym typeface="Arial"/>
              </a:rPr>
              <a:t>21</a:t>
            </a:r>
            <a:r>
              <a:rPr sz="7000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7000" b="1" dirty="0">
                <a:latin typeface="Arial"/>
                <a:ea typeface="Arial"/>
                <a:cs typeface="Arial"/>
                <a:sym typeface="Arial"/>
              </a:rPr>
              <a:t>166</a:t>
            </a:r>
            <a:r>
              <a:rPr sz="8000" dirty="0"/>
              <a:t>  </a:t>
            </a:r>
            <a:r>
              <a:rPr sz="7000" dirty="0" err="1">
                <a:latin typeface="Raleway SemiBold"/>
                <a:ea typeface="Raleway SemiBold"/>
                <a:cs typeface="Raleway SemiBold"/>
                <a:sym typeface="Raleway SemiBold"/>
              </a:rPr>
              <a:t>Contrats</a:t>
            </a:r>
            <a:r>
              <a:rPr sz="7600" dirty="0">
                <a:latin typeface="Raleway SemiBold"/>
                <a:ea typeface="Raleway SemiBold"/>
                <a:cs typeface="Raleway SemiBold"/>
                <a:sym typeface="Raleway SemiBold"/>
              </a:rPr>
              <a:t> </a:t>
            </a:r>
            <a:r>
              <a:rPr lang="fr-FR" sz="5800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sz="5800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sz="7600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sz="7600" dirty="0">
                <a:latin typeface="Raleway SemiBold"/>
                <a:ea typeface="Raleway SemiBold"/>
                <a:cs typeface="Raleway SemiBold"/>
                <a:sym typeface="Raleway SemiBold"/>
              </a:rPr>
              <a:t>  </a:t>
            </a:r>
            <a:r>
              <a:rPr sz="6700" dirty="0"/>
              <a:t>  </a:t>
            </a:r>
            <a:r>
              <a:rPr sz="6700" dirty="0">
                <a:latin typeface="Raleway SemiBold"/>
                <a:ea typeface="Raleway SemiBold"/>
                <a:cs typeface="Raleway SemiBold"/>
                <a:sym typeface="Raleway SemiBold"/>
              </a:rPr>
              <a:t> </a:t>
            </a:r>
          </a:p>
        </p:txBody>
      </p:sp>
      <p:sp>
        <p:nvSpPr>
          <p:cNvPr id="304" name="Texte"/>
          <p:cNvSpPr txBox="1"/>
          <p:nvPr/>
        </p:nvSpPr>
        <p:spPr>
          <a:xfrm>
            <a:off x="-1395244" y="8110712"/>
            <a:ext cx="304851" cy="7162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>
              <a:defRPr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r>
              <a:t> </a:t>
            </a:r>
          </a:p>
        </p:txBody>
      </p:sp>
      <p:sp>
        <p:nvSpPr>
          <p:cNvPr id="305" name="Texte"/>
          <p:cNvSpPr txBox="1"/>
          <p:nvPr/>
        </p:nvSpPr>
        <p:spPr>
          <a:xfrm>
            <a:off x="25152659" y="6966551"/>
            <a:ext cx="1356217" cy="728981"/>
          </a:xfrm>
          <a:prstGeom prst="rect">
            <a:avLst/>
          </a:prstGeom>
          <a:ln w="25400">
            <a:miter lim="400000"/>
          </a:ln>
        </p:spPr>
        <p:txBody>
          <a:bodyPr wrap="none" tIns="91439" bIns="91439">
            <a:spAutoFit/>
          </a:bodyPr>
          <a:lstStyle/>
          <a:p>
            <a:pPr algn="ctr">
              <a:defRPr b="1">
                <a:latin typeface="Raleway"/>
                <a:ea typeface="Raleway"/>
                <a:cs typeface="Raleway"/>
                <a:sym typeface="Raleway"/>
              </a:defRPr>
            </a:pPr>
            <a:endParaRPr/>
          </a:p>
        </p:txBody>
      </p:sp>
      <p:sp>
        <p:nvSpPr>
          <p:cNvPr id="306" name="SANTÉ ET PRÉVOYANCE…"/>
          <p:cNvSpPr/>
          <p:nvPr/>
        </p:nvSpPr>
        <p:spPr>
          <a:xfrm>
            <a:off x="832154" y="2808121"/>
            <a:ext cx="6599853" cy="1554481"/>
          </a:xfrm>
          <a:prstGeom prst="roundRect">
            <a:avLst>
              <a:gd name="adj" fmla="val 16329"/>
            </a:avLst>
          </a:prstGeom>
          <a:solidFill>
            <a:srgbClr val="0A559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/>
          <a:lstStyle/>
          <a:p>
            <a:pPr algn="ctr">
              <a:defRPr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pPr>
            <a:r>
              <a:rPr dirty="0"/>
              <a:t>SANTÉ</a:t>
            </a:r>
            <a:r>
              <a:rPr sz="3800" dirty="0"/>
              <a:t> </a:t>
            </a:r>
            <a:r>
              <a:rPr dirty="0"/>
              <a:t>ET PRÉVOYANCE</a:t>
            </a:r>
          </a:p>
          <a:p>
            <a:pPr algn="ctr">
              <a:defRPr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pPr>
            <a:r>
              <a:rPr lang="fr-FR" sz="4800" dirty="0">
                <a:latin typeface="Arial"/>
                <a:ea typeface="Arial"/>
                <a:cs typeface="Arial"/>
                <a:sym typeface="Arial"/>
              </a:rPr>
              <a:t>6</a:t>
            </a:r>
            <a:r>
              <a:rPr sz="48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4800" dirty="0">
                <a:latin typeface="Arial"/>
                <a:ea typeface="Arial"/>
                <a:cs typeface="Arial"/>
                <a:sym typeface="Arial"/>
              </a:rPr>
              <a:t>714</a:t>
            </a:r>
            <a:r>
              <a:rPr dirty="0"/>
              <a:t>    </a:t>
            </a:r>
            <a:r>
              <a:rPr lang="fr-FR" dirty="0">
                <a:latin typeface="Arial"/>
                <a:ea typeface="Arial"/>
                <a:cs typeface="Arial"/>
                <a:sym typeface="Arial"/>
              </a:rPr>
              <a:t>-1</a:t>
            </a:r>
            <a:r>
              <a:rPr dirty="0">
                <a:latin typeface="Arial"/>
                <a:ea typeface="Arial"/>
                <a:cs typeface="Arial"/>
                <a:sym typeface="Arial"/>
              </a:rPr>
              <a:t>% </a:t>
            </a:r>
            <a:r>
              <a:rPr dirty="0"/>
              <a:t> </a:t>
            </a:r>
          </a:p>
        </p:txBody>
      </p:sp>
      <p:sp>
        <p:nvSpPr>
          <p:cNvPr id="307" name="PROTECTION DOMICILE Homiris        394    +3%"/>
          <p:cNvSpPr/>
          <p:nvPr/>
        </p:nvSpPr>
        <p:spPr>
          <a:xfrm>
            <a:off x="16561872" y="2808121"/>
            <a:ext cx="7013303" cy="1554481"/>
          </a:xfrm>
          <a:prstGeom prst="roundRect">
            <a:avLst>
              <a:gd name="adj" fmla="val 16329"/>
            </a:avLst>
          </a:prstGeom>
          <a:solidFill>
            <a:srgbClr val="FF8E0E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/>
          <a:lstStyle/>
          <a:p>
            <a:pPr algn="ctr">
              <a:defRPr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pPr>
            <a:r>
              <a:rPr dirty="0"/>
              <a:t>PROTECTION DOMICILE </a:t>
            </a:r>
            <a:r>
              <a:rPr dirty="0" err="1"/>
              <a:t>Homiris</a:t>
            </a:r>
            <a:r>
              <a:rPr dirty="0"/>
              <a:t>        </a:t>
            </a:r>
            <a:r>
              <a:rPr lang="fr-FR" sz="4800" dirty="0">
                <a:latin typeface="Arial"/>
                <a:ea typeface="Arial"/>
                <a:cs typeface="Arial"/>
                <a:sym typeface="Arial"/>
              </a:rPr>
              <a:t>341</a:t>
            </a:r>
            <a:r>
              <a:rPr dirty="0"/>
              <a:t>    </a:t>
            </a:r>
            <a:r>
              <a:rPr lang="fr-FR" dirty="0">
                <a:latin typeface="Arial"/>
                <a:ea typeface="Arial"/>
                <a:cs typeface="Arial"/>
                <a:sym typeface="Arial"/>
              </a:rPr>
              <a:t>-2</a:t>
            </a:r>
            <a:r>
              <a:rPr dirty="0">
                <a:latin typeface="Arial"/>
                <a:ea typeface="Arial"/>
                <a:cs typeface="Arial"/>
                <a:sym typeface="Arial"/>
              </a:rPr>
              <a:t>%</a:t>
            </a:r>
          </a:p>
        </p:txBody>
      </p:sp>
      <p:sp>
        <p:nvSpPr>
          <p:cNvPr id="308" name="AUTO…"/>
          <p:cNvSpPr/>
          <p:nvPr/>
        </p:nvSpPr>
        <p:spPr>
          <a:xfrm>
            <a:off x="2432354" y="8369082"/>
            <a:ext cx="6599853" cy="1554481"/>
          </a:xfrm>
          <a:prstGeom prst="roundRect">
            <a:avLst>
              <a:gd name="adj" fmla="val 16329"/>
            </a:avLst>
          </a:prstGeom>
          <a:solidFill>
            <a:srgbClr val="531B93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/>
          <a:lstStyle/>
          <a:p>
            <a:pPr algn="ctr">
              <a:defRPr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pPr>
            <a:r>
              <a:rPr dirty="0"/>
              <a:t>AUTO</a:t>
            </a:r>
            <a:endParaRPr sz="3800" dirty="0"/>
          </a:p>
          <a:p>
            <a:pPr algn="ctr"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FR" sz="4800" dirty="0"/>
              <a:t>2</a:t>
            </a:r>
            <a:r>
              <a:rPr sz="4800" dirty="0"/>
              <a:t> </a:t>
            </a:r>
            <a:r>
              <a:rPr lang="fr-FR" sz="4800" dirty="0"/>
              <a:t>660</a:t>
            </a:r>
            <a:r>
              <a:rPr dirty="0"/>
              <a:t>    +</a:t>
            </a:r>
            <a:r>
              <a:rPr lang="fr-FR" dirty="0"/>
              <a:t>1</a:t>
            </a:r>
            <a:r>
              <a:rPr dirty="0"/>
              <a:t>%  </a:t>
            </a:r>
          </a:p>
        </p:txBody>
      </p:sp>
      <p:sp>
        <p:nvSpPr>
          <p:cNvPr id="309" name="MULTIRISQUE HABITATION      2 856    +6%"/>
          <p:cNvSpPr/>
          <p:nvPr/>
        </p:nvSpPr>
        <p:spPr>
          <a:xfrm>
            <a:off x="15419866" y="8354197"/>
            <a:ext cx="7013303" cy="1554481"/>
          </a:xfrm>
          <a:prstGeom prst="roundRect">
            <a:avLst>
              <a:gd name="adj" fmla="val 16329"/>
            </a:avLst>
          </a:prstGeom>
          <a:solidFill>
            <a:srgbClr val="008F00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/>
          <a:lstStyle/>
          <a:p>
            <a:pPr algn="ctr">
              <a:defRPr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pPr>
            <a:r>
              <a:rPr dirty="0"/>
              <a:t>MULTIRISQUE HABITATION</a:t>
            </a:r>
            <a:r>
              <a:rPr sz="3800" dirty="0"/>
              <a:t>  </a:t>
            </a:r>
            <a:r>
              <a:rPr dirty="0"/>
              <a:t>    </a:t>
            </a:r>
            <a:r>
              <a:rPr lang="fr-FR" sz="4800" dirty="0">
                <a:latin typeface="Arial"/>
                <a:ea typeface="Arial"/>
                <a:cs typeface="Arial"/>
                <a:sym typeface="Arial"/>
              </a:rPr>
              <a:t>3</a:t>
            </a:r>
            <a:r>
              <a:rPr sz="48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4800" dirty="0">
                <a:latin typeface="Arial"/>
                <a:ea typeface="Arial"/>
                <a:cs typeface="Arial"/>
                <a:sym typeface="Arial"/>
              </a:rPr>
              <a:t>455</a:t>
            </a:r>
            <a:r>
              <a:rPr dirty="0">
                <a:latin typeface="Arial"/>
                <a:ea typeface="Arial"/>
                <a:cs typeface="Arial"/>
                <a:sym typeface="Arial"/>
              </a:rPr>
              <a:t>    </a:t>
            </a:r>
            <a:r>
              <a:rPr lang="fr-FR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dirty="0">
                <a:latin typeface="Arial"/>
                <a:ea typeface="Arial"/>
                <a:cs typeface="Arial"/>
                <a:sym typeface="Arial"/>
              </a:rPr>
              <a:t>  </a:t>
            </a:r>
          </a:p>
        </p:txBody>
      </p:sp>
      <p:sp>
        <p:nvSpPr>
          <p:cNvPr id="310" name="8 251 Assurés +1%"/>
          <p:cNvSpPr txBox="1"/>
          <p:nvPr/>
        </p:nvSpPr>
        <p:spPr>
          <a:xfrm>
            <a:off x="741220" y="11857357"/>
            <a:ext cx="8559721" cy="126188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r">
              <a:tabLst>
                <a:tab pos="1219200" algn="l"/>
              </a:tabLst>
              <a:defRPr sz="7000">
                <a:solidFill>
                  <a:srgbClr val="FFFFFF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pPr>
            <a:r>
              <a:rPr lang="fr-FR" b="1" dirty="0">
                <a:latin typeface="Arial"/>
                <a:ea typeface="Arial"/>
                <a:cs typeface="Arial"/>
                <a:sym typeface="Arial"/>
              </a:rPr>
              <a:t>9</a:t>
            </a:r>
            <a:r>
              <a:rPr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b="1" dirty="0">
                <a:latin typeface="Arial"/>
                <a:ea typeface="Arial"/>
                <a:cs typeface="Arial"/>
                <a:sym typeface="Arial"/>
              </a:rPr>
              <a:t>664</a:t>
            </a:r>
            <a:r>
              <a:rPr dirty="0"/>
              <a:t> </a:t>
            </a:r>
            <a:r>
              <a:rPr dirty="0" err="1"/>
              <a:t>Assurés</a:t>
            </a:r>
            <a:r>
              <a:rPr dirty="0"/>
              <a:t> </a:t>
            </a:r>
            <a:r>
              <a:rPr sz="5800" b="1" dirty="0">
                <a:latin typeface="Arial"/>
                <a:ea typeface="Arial"/>
                <a:cs typeface="Arial"/>
                <a:sym typeface="Arial"/>
              </a:rPr>
              <a:t>+1%</a:t>
            </a:r>
            <a:r>
              <a:rPr dirty="0"/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dir="r" isContent="1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9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9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9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900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3" grpId="2" animBg="1" advAuto="0"/>
      <p:bldP spid="306" grpId="5" animBg="1" advAuto="0"/>
      <p:bldP spid="307" grpId="6" animBg="1" advAuto="0"/>
      <p:bldP spid="308" grpId="3" animBg="1" advAuto="0"/>
      <p:bldP spid="309" grpId="4" animBg="1" advAuto="0"/>
      <p:bldP spid="310" grpId="1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Rectangle"/>
          <p:cNvSpPr/>
          <p:nvPr/>
        </p:nvSpPr>
        <p:spPr>
          <a:xfrm>
            <a:off x="-76200" y="-25400"/>
            <a:ext cx="24536400" cy="13766800"/>
          </a:xfrm>
          <a:prstGeom prst="rect">
            <a:avLst/>
          </a:prstGeom>
          <a:solidFill>
            <a:srgbClr val="FFFFFF">
              <a:alpha val="70000"/>
            </a:srgbClr>
          </a:solidFill>
          <a:ln w="25400">
            <a:solidFill>
              <a:schemeClr val="accent1">
                <a:alpha val="70000"/>
              </a:schemeClr>
            </a:solidFill>
            <a:miter/>
          </a:ln>
        </p:spPr>
        <p:txBody>
          <a:bodyPr tIns="91439" bIns="91439" anchor="ctr"/>
          <a:lstStyle/>
          <a:p>
            <a:endParaRPr/>
          </a:p>
        </p:txBody>
      </p:sp>
      <p:sp>
        <p:nvSpPr>
          <p:cNvPr id="326" name="Compte de résultat 2025"/>
          <p:cNvSpPr txBox="1"/>
          <p:nvPr/>
        </p:nvSpPr>
        <p:spPr>
          <a:xfrm>
            <a:off x="205860" y="619587"/>
            <a:ext cx="16838185" cy="6278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ctr">
              <a:defRPr sz="20000">
                <a:ln w="63500" cap="flat">
                  <a:solidFill>
                    <a:srgbClr val="FFFFFF"/>
                  </a:solidFill>
                  <a:prstDash val="solid"/>
                  <a:miter lim="400000"/>
                </a:ln>
                <a:latin typeface="Bebas Neue"/>
                <a:ea typeface="Bebas Neue"/>
                <a:cs typeface="Bebas Neue"/>
                <a:sym typeface="Bebas Neue"/>
              </a:defRPr>
            </a:pPr>
            <a:r>
              <a:rPr>
                <a:solidFill>
                  <a:srgbClr val="0075E3"/>
                </a:solidFill>
              </a:rPr>
              <a:t>Compte de résultat</a:t>
            </a:r>
            <a:r>
              <a:t> </a:t>
            </a:r>
            <a:r>
              <a:rPr>
                <a:solidFill>
                  <a:srgbClr val="C83A0D"/>
                </a:solidFill>
              </a:rPr>
              <a:t>2025</a:t>
            </a:r>
          </a:p>
        </p:txBody>
      </p:sp>
      <p:grpSp>
        <p:nvGrpSpPr>
          <p:cNvPr id="330" name="Grouper"/>
          <p:cNvGrpSpPr/>
          <p:nvPr/>
        </p:nvGrpSpPr>
        <p:grpSpPr>
          <a:xfrm>
            <a:off x="12713221" y="5216525"/>
            <a:ext cx="10679129" cy="3282950"/>
            <a:chOff x="0" y="0"/>
            <a:chExt cx="10679127" cy="3282950"/>
          </a:xfrm>
        </p:grpSpPr>
        <p:sp>
          <p:nvSpPr>
            <p:cNvPr id="327" name="Figure"/>
            <p:cNvSpPr/>
            <p:nvPr/>
          </p:nvSpPr>
          <p:spPr>
            <a:xfrm>
              <a:off x="0" y="1546224"/>
              <a:ext cx="8593152" cy="17303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00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294F7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328" name="Figure"/>
            <p:cNvSpPr/>
            <p:nvPr/>
          </p:nvSpPr>
          <p:spPr>
            <a:xfrm>
              <a:off x="6151577" y="0"/>
              <a:ext cx="4527551" cy="3282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524"/>
                  </a:moveTo>
                  <a:cubicBezTo>
                    <a:pt x="13651" y="2686"/>
                    <a:pt x="13651" y="2686"/>
                    <a:pt x="13651" y="2686"/>
                  </a:cubicBezTo>
                  <a:cubicBezTo>
                    <a:pt x="11814" y="151"/>
                    <a:pt x="11814" y="151"/>
                    <a:pt x="11814" y="151"/>
                  </a:cubicBezTo>
                  <a:cubicBezTo>
                    <a:pt x="20997" y="0"/>
                    <a:pt x="20997" y="0"/>
                    <a:pt x="20997" y="0"/>
                  </a:cubicBezTo>
                  <a:cubicBezTo>
                    <a:pt x="21161" y="0"/>
                    <a:pt x="21326" y="113"/>
                    <a:pt x="21436" y="265"/>
                  </a:cubicBezTo>
                  <a:cubicBezTo>
                    <a:pt x="21545" y="416"/>
                    <a:pt x="21600" y="643"/>
                    <a:pt x="21600" y="870"/>
                  </a:cubicBezTo>
                  <a:cubicBezTo>
                    <a:pt x="21518" y="13505"/>
                    <a:pt x="21518" y="13505"/>
                    <a:pt x="21518" y="13505"/>
                  </a:cubicBezTo>
                  <a:cubicBezTo>
                    <a:pt x="19489" y="10743"/>
                    <a:pt x="19489" y="10743"/>
                    <a:pt x="19489" y="10743"/>
                  </a:cubicBezTo>
                  <a:cubicBezTo>
                    <a:pt x="11622" y="21600"/>
                    <a:pt x="11622" y="21600"/>
                    <a:pt x="11622" y="21600"/>
                  </a:cubicBezTo>
                  <a:lnTo>
                    <a:pt x="0" y="21524"/>
                  </a:lnTo>
                  <a:close/>
                </a:path>
              </a:pathLst>
            </a:custGeom>
            <a:solidFill>
              <a:srgbClr val="87BAF7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329" name="Produit net bancaire"/>
            <p:cNvSpPr txBox="1"/>
            <p:nvPr/>
          </p:nvSpPr>
          <p:spPr>
            <a:xfrm>
              <a:off x="499127" y="1710372"/>
              <a:ext cx="8256900" cy="140208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blurRad="101600" dist="25400" dir="5400000" rotWithShape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>
                <a:defRPr sz="8000">
                  <a:solidFill>
                    <a:srgbClr val="FFFFFF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1pPr>
            </a:lstStyle>
            <a:p>
              <a:r>
                <a:rPr dirty="0" err="1"/>
                <a:t>Produit</a:t>
              </a:r>
              <a:r>
                <a:rPr dirty="0"/>
                <a:t> net </a:t>
              </a:r>
              <a:r>
                <a:rPr dirty="0" err="1"/>
                <a:t>bancaire</a:t>
              </a:r>
              <a:endParaRPr dirty="0"/>
            </a:p>
          </p:txBody>
        </p:sp>
      </p:grpSp>
      <p:grpSp>
        <p:nvGrpSpPr>
          <p:cNvPr id="334" name="Grouper"/>
          <p:cNvGrpSpPr/>
          <p:nvPr/>
        </p:nvGrpSpPr>
        <p:grpSpPr>
          <a:xfrm>
            <a:off x="7015454" y="9065135"/>
            <a:ext cx="10353092" cy="3279777"/>
            <a:chOff x="0" y="0"/>
            <a:chExt cx="10353090" cy="3279776"/>
          </a:xfrm>
        </p:grpSpPr>
        <p:sp>
          <p:nvSpPr>
            <p:cNvPr id="331" name="Rectangle"/>
            <p:cNvSpPr/>
            <p:nvPr/>
          </p:nvSpPr>
          <p:spPr>
            <a:xfrm>
              <a:off x="2727675" y="9525"/>
              <a:ext cx="7425533" cy="1730377"/>
            </a:xfrm>
            <a:prstGeom prst="rect">
              <a:avLst/>
            </a:prstGeom>
            <a:solidFill>
              <a:srgbClr val="893DF6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332" name="Figure"/>
            <p:cNvSpPr/>
            <p:nvPr/>
          </p:nvSpPr>
          <p:spPr>
            <a:xfrm>
              <a:off x="0" y="0"/>
              <a:ext cx="4530727" cy="3279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38"/>
                  </a:moveTo>
                  <a:cubicBezTo>
                    <a:pt x="7939" y="18909"/>
                    <a:pt x="7939" y="18909"/>
                    <a:pt x="7939" y="18909"/>
                  </a:cubicBezTo>
                  <a:cubicBezTo>
                    <a:pt x="9773" y="21486"/>
                    <a:pt x="9773" y="21486"/>
                    <a:pt x="9773" y="21486"/>
                  </a:cubicBezTo>
                  <a:cubicBezTo>
                    <a:pt x="630" y="21600"/>
                    <a:pt x="630" y="21600"/>
                    <a:pt x="630" y="21600"/>
                  </a:cubicBezTo>
                  <a:cubicBezTo>
                    <a:pt x="465" y="21600"/>
                    <a:pt x="301" y="21524"/>
                    <a:pt x="192" y="21373"/>
                  </a:cubicBezTo>
                  <a:cubicBezTo>
                    <a:pt x="55" y="21183"/>
                    <a:pt x="0" y="20994"/>
                    <a:pt x="0" y="20766"/>
                  </a:cubicBezTo>
                  <a:cubicBezTo>
                    <a:pt x="110" y="8072"/>
                    <a:pt x="110" y="8072"/>
                    <a:pt x="110" y="8072"/>
                  </a:cubicBezTo>
                  <a:cubicBezTo>
                    <a:pt x="2108" y="10838"/>
                    <a:pt x="2108" y="10838"/>
                    <a:pt x="2108" y="10838"/>
                  </a:cubicBezTo>
                  <a:cubicBezTo>
                    <a:pt x="9965" y="0"/>
                    <a:pt x="9965" y="0"/>
                    <a:pt x="9965" y="0"/>
                  </a:cubicBezTo>
                  <a:lnTo>
                    <a:pt x="21600" y="38"/>
                  </a:lnTo>
                  <a:close/>
                </a:path>
              </a:pathLst>
            </a:custGeom>
            <a:solidFill>
              <a:srgbClr val="B384CC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333" name="Charges  DE l’année"/>
            <p:cNvSpPr txBox="1"/>
            <p:nvPr/>
          </p:nvSpPr>
          <p:spPr>
            <a:xfrm>
              <a:off x="3290586" y="337821"/>
              <a:ext cx="7062505" cy="140208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blurRad="101600" dist="25400" dir="5400000" rotWithShape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>
                <a:defRPr sz="8000">
                  <a:solidFill>
                    <a:srgbClr val="FFFFFF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1pPr>
            </a:lstStyle>
            <a:p>
              <a:r>
                <a:t>Charges  DE l’année</a:t>
              </a:r>
            </a:p>
          </p:txBody>
        </p:sp>
      </p:grpSp>
      <p:pic>
        <p:nvPicPr>
          <p:cNvPr id="335" name="N_LOGO_CM_2018.png" descr="N_LOGO_CM_2018.png"/>
          <p:cNvPicPr>
            <a:picLocks noChangeAspect="1"/>
          </p:cNvPicPr>
          <p:nvPr/>
        </p:nvPicPr>
        <p:blipFill>
          <a:blip r:embed="rId3"/>
          <a:srcRect t="23652" b="11801"/>
          <a:stretch>
            <a:fillRect/>
          </a:stretch>
        </p:blipFill>
        <p:spPr>
          <a:xfrm>
            <a:off x="18059548" y="12289854"/>
            <a:ext cx="5515517" cy="8604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0" grpId="1" animBg="1" advAuto="0"/>
      <p:bldP spid="334" grpId="2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Rectangle"/>
          <p:cNvSpPr/>
          <p:nvPr/>
        </p:nvSpPr>
        <p:spPr>
          <a:xfrm>
            <a:off x="-25400" y="8466"/>
            <a:ext cx="24434800" cy="13699067"/>
          </a:xfrm>
          <a:prstGeom prst="rect">
            <a:avLst/>
          </a:prstGeom>
          <a:solidFill>
            <a:srgbClr val="FFFFFF">
              <a:alpha val="70000"/>
            </a:srgbClr>
          </a:solidFill>
          <a:ln w="25400">
            <a:solidFill>
              <a:schemeClr val="accent1">
                <a:alpha val="70000"/>
              </a:schemeClr>
            </a:solidFill>
            <a:miter/>
          </a:ln>
        </p:spPr>
        <p:txBody>
          <a:bodyPr tIns="91439" bIns="91439" anchor="ctr"/>
          <a:lstStyle/>
          <a:p>
            <a:endParaRPr/>
          </a:p>
        </p:txBody>
      </p:sp>
      <p:sp>
        <p:nvSpPr>
          <p:cNvPr id="338" name="5 373"/>
          <p:cNvSpPr txBox="1"/>
          <p:nvPr/>
        </p:nvSpPr>
        <p:spPr>
          <a:xfrm>
            <a:off x="14036881" y="5532834"/>
            <a:ext cx="9377879" cy="357020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>
              <a:defRPr sz="22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fr-FR" dirty="0"/>
              <a:t>6</a:t>
            </a:r>
            <a:r>
              <a:rPr dirty="0"/>
              <a:t> </a:t>
            </a:r>
            <a:r>
              <a:rPr lang="fr-FR" dirty="0"/>
              <a:t>852</a:t>
            </a:r>
            <a:endParaRPr dirty="0"/>
          </a:p>
        </p:txBody>
      </p:sp>
      <p:sp>
        <p:nvSpPr>
          <p:cNvPr id="339" name="(en milliers d’euros)"/>
          <p:cNvSpPr txBox="1"/>
          <p:nvPr/>
        </p:nvSpPr>
        <p:spPr>
          <a:xfrm>
            <a:off x="15079651" y="8703601"/>
            <a:ext cx="7292339" cy="8051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>
              <a:defRPr sz="4200">
                <a:solidFill>
                  <a:srgbClr val="535353"/>
                </a:solidFill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r>
              <a:t>(en milliers d’euros)</a:t>
            </a:r>
          </a:p>
        </p:txBody>
      </p:sp>
      <p:grpSp>
        <p:nvGrpSpPr>
          <p:cNvPr id="343" name="Grouper"/>
          <p:cNvGrpSpPr/>
          <p:nvPr/>
        </p:nvGrpSpPr>
        <p:grpSpPr>
          <a:xfrm>
            <a:off x="2584469" y="6738699"/>
            <a:ext cx="10679129" cy="3282951"/>
            <a:chOff x="0" y="0"/>
            <a:chExt cx="10679127" cy="3282950"/>
          </a:xfrm>
        </p:grpSpPr>
        <p:sp>
          <p:nvSpPr>
            <p:cNvPr id="340" name="Figure"/>
            <p:cNvSpPr/>
            <p:nvPr/>
          </p:nvSpPr>
          <p:spPr>
            <a:xfrm>
              <a:off x="0" y="1546224"/>
              <a:ext cx="8593152" cy="17303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00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294F7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341" name="Figure"/>
            <p:cNvSpPr/>
            <p:nvPr/>
          </p:nvSpPr>
          <p:spPr>
            <a:xfrm>
              <a:off x="6151577" y="0"/>
              <a:ext cx="4527551" cy="3282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524"/>
                  </a:moveTo>
                  <a:cubicBezTo>
                    <a:pt x="13651" y="2686"/>
                    <a:pt x="13651" y="2686"/>
                    <a:pt x="13651" y="2686"/>
                  </a:cubicBezTo>
                  <a:cubicBezTo>
                    <a:pt x="11814" y="151"/>
                    <a:pt x="11814" y="151"/>
                    <a:pt x="11814" y="151"/>
                  </a:cubicBezTo>
                  <a:cubicBezTo>
                    <a:pt x="20997" y="0"/>
                    <a:pt x="20997" y="0"/>
                    <a:pt x="20997" y="0"/>
                  </a:cubicBezTo>
                  <a:cubicBezTo>
                    <a:pt x="21161" y="0"/>
                    <a:pt x="21326" y="113"/>
                    <a:pt x="21436" y="265"/>
                  </a:cubicBezTo>
                  <a:cubicBezTo>
                    <a:pt x="21545" y="416"/>
                    <a:pt x="21600" y="643"/>
                    <a:pt x="21600" y="870"/>
                  </a:cubicBezTo>
                  <a:cubicBezTo>
                    <a:pt x="21518" y="13505"/>
                    <a:pt x="21518" y="13505"/>
                    <a:pt x="21518" y="13505"/>
                  </a:cubicBezTo>
                  <a:cubicBezTo>
                    <a:pt x="19489" y="10743"/>
                    <a:pt x="19489" y="10743"/>
                    <a:pt x="19489" y="10743"/>
                  </a:cubicBezTo>
                  <a:cubicBezTo>
                    <a:pt x="11622" y="21600"/>
                    <a:pt x="11622" y="21600"/>
                    <a:pt x="11622" y="21600"/>
                  </a:cubicBezTo>
                  <a:lnTo>
                    <a:pt x="0" y="21524"/>
                  </a:lnTo>
                  <a:close/>
                </a:path>
              </a:pathLst>
            </a:custGeom>
            <a:solidFill>
              <a:srgbClr val="87BAF7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342" name="Produit net bancaire"/>
            <p:cNvSpPr txBox="1"/>
            <p:nvPr/>
          </p:nvSpPr>
          <p:spPr>
            <a:xfrm>
              <a:off x="499127" y="1710372"/>
              <a:ext cx="8256900" cy="140208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blurRad="101600" dist="25400" dir="5400000" rotWithShape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>
                <a:defRPr sz="8000">
                  <a:solidFill>
                    <a:srgbClr val="FFFFFF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1pPr>
            </a:lstStyle>
            <a:p>
              <a:r>
                <a:t>Produit net bancaire</a:t>
              </a:r>
            </a:p>
          </p:txBody>
        </p:sp>
      </p:grpSp>
      <p:sp>
        <p:nvSpPr>
          <p:cNvPr id="344" name="Compte de résultat 2025"/>
          <p:cNvSpPr txBox="1"/>
          <p:nvPr/>
        </p:nvSpPr>
        <p:spPr>
          <a:xfrm>
            <a:off x="1778000" y="856826"/>
            <a:ext cx="20828001" cy="3230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defRPr sz="20000">
                <a:ln w="63500" cap="flat">
                  <a:solidFill>
                    <a:srgbClr val="FFFFFF"/>
                  </a:solidFill>
                  <a:prstDash val="solid"/>
                  <a:miter lim="400000"/>
                </a:ln>
                <a:latin typeface="Bebas Neue"/>
                <a:ea typeface="Bebas Neue"/>
                <a:cs typeface="Bebas Neue"/>
                <a:sym typeface="Bebas Neue"/>
              </a:defRPr>
            </a:pPr>
            <a:r>
              <a:rPr>
                <a:solidFill>
                  <a:srgbClr val="0075E3"/>
                </a:solidFill>
              </a:rPr>
              <a:t>Compte de résultat</a:t>
            </a:r>
            <a:r>
              <a:t> </a:t>
            </a:r>
            <a:r>
              <a:rPr>
                <a:solidFill>
                  <a:srgbClr val="C83A0D"/>
                </a:solidFill>
              </a:rPr>
              <a:t>2025</a:t>
            </a:r>
          </a:p>
        </p:txBody>
      </p:sp>
      <p:pic>
        <p:nvPicPr>
          <p:cNvPr id="345" name="N_LOGO_CM_2018.png" descr="N_LOGO_CM_2018.png"/>
          <p:cNvPicPr>
            <a:picLocks noChangeAspect="1"/>
          </p:cNvPicPr>
          <p:nvPr/>
        </p:nvPicPr>
        <p:blipFill>
          <a:blip r:embed="rId3"/>
          <a:srcRect t="23652" b="11801"/>
          <a:stretch>
            <a:fillRect/>
          </a:stretch>
        </p:blipFill>
        <p:spPr>
          <a:xfrm>
            <a:off x="18059548" y="12289854"/>
            <a:ext cx="5515517" cy="8604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Rectangle"/>
          <p:cNvSpPr/>
          <p:nvPr/>
        </p:nvSpPr>
        <p:spPr>
          <a:xfrm>
            <a:off x="-42334" y="-42334"/>
            <a:ext cx="24468667" cy="13800667"/>
          </a:xfrm>
          <a:prstGeom prst="rect">
            <a:avLst/>
          </a:prstGeom>
          <a:solidFill>
            <a:srgbClr val="FFFFFF">
              <a:alpha val="70000"/>
            </a:srgbClr>
          </a:solidFill>
          <a:ln w="25400">
            <a:solidFill>
              <a:schemeClr val="accent1">
                <a:alpha val="70000"/>
              </a:schemeClr>
            </a:solidFill>
            <a:miter/>
          </a:ln>
        </p:spPr>
        <p:txBody>
          <a:bodyPr tIns="91439" bIns="91439" anchor="ctr"/>
          <a:lstStyle/>
          <a:p>
            <a:endParaRPr/>
          </a:p>
        </p:txBody>
      </p:sp>
      <p:sp>
        <p:nvSpPr>
          <p:cNvPr id="348" name="(en milliers d’euros)"/>
          <p:cNvSpPr txBox="1"/>
          <p:nvPr/>
        </p:nvSpPr>
        <p:spPr>
          <a:xfrm>
            <a:off x="15765451" y="2188501"/>
            <a:ext cx="7292339" cy="8051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>
              <a:defRPr sz="4200"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r>
              <a:t>(en milliers d’euros)</a:t>
            </a:r>
          </a:p>
        </p:txBody>
      </p:sp>
      <p:grpSp>
        <p:nvGrpSpPr>
          <p:cNvPr id="351" name="Grouper"/>
          <p:cNvGrpSpPr/>
          <p:nvPr/>
        </p:nvGrpSpPr>
        <p:grpSpPr>
          <a:xfrm>
            <a:off x="14398460" y="6898077"/>
            <a:ext cx="6529156" cy="906781"/>
            <a:chOff x="0" y="0"/>
            <a:chExt cx="6529154" cy="906780"/>
          </a:xfrm>
        </p:grpSpPr>
        <p:sp>
          <p:nvSpPr>
            <p:cNvPr id="349" name="Produit net Bancaire"/>
            <p:cNvSpPr txBox="1"/>
            <p:nvPr/>
          </p:nvSpPr>
          <p:spPr>
            <a:xfrm>
              <a:off x="739142" y="0"/>
              <a:ext cx="5790013" cy="90678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>
                <a:defRPr sz="4800">
                  <a:latin typeface="Bebas Neue"/>
                  <a:ea typeface="Bebas Neue"/>
                  <a:cs typeface="Bebas Neue"/>
                  <a:sym typeface="Bebas Neue"/>
                </a:defRPr>
              </a:lvl1pPr>
            </a:lstStyle>
            <a:p>
              <a:r>
                <a:t>Produit net Bancaire</a:t>
              </a:r>
            </a:p>
          </p:txBody>
        </p:sp>
        <p:sp>
          <p:nvSpPr>
            <p:cNvPr id="350" name="Cercle"/>
            <p:cNvSpPr/>
            <p:nvPr/>
          </p:nvSpPr>
          <p:spPr>
            <a:xfrm>
              <a:off x="0" y="175767"/>
              <a:ext cx="548641" cy="548641"/>
            </a:xfrm>
            <a:prstGeom prst="ellipse">
              <a:avLst/>
            </a:prstGeom>
            <a:solidFill>
              <a:srgbClr val="4294F7"/>
            </a:solidFill>
            <a:ln w="25400" cap="flat">
              <a:solidFill>
                <a:srgbClr val="8BAA29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354" name="Grouper"/>
          <p:cNvGrpSpPr/>
          <p:nvPr/>
        </p:nvGrpSpPr>
        <p:grpSpPr>
          <a:xfrm>
            <a:off x="14398460" y="8065529"/>
            <a:ext cx="6529156" cy="906781"/>
            <a:chOff x="0" y="0"/>
            <a:chExt cx="6529154" cy="906780"/>
          </a:xfrm>
        </p:grpSpPr>
        <p:sp>
          <p:nvSpPr>
            <p:cNvPr id="352" name="Charges de l’année"/>
            <p:cNvSpPr txBox="1"/>
            <p:nvPr/>
          </p:nvSpPr>
          <p:spPr>
            <a:xfrm>
              <a:off x="739142" y="0"/>
              <a:ext cx="5790013" cy="90678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>
                <a:defRPr sz="4800">
                  <a:latin typeface="Bebas Neue"/>
                  <a:ea typeface="Bebas Neue"/>
                  <a:cs typeface="Bebas Neue"/>
                  <a:sym typeface="Bebas Neue"/>
                </a:defRPr>
              </a:lvl1pPr>
            </a:lstStyle>
            <a:p>
              <a:r>
                <a:t>Charges de l’année</a:t>
              </a:r>
            </a:p>
          </p:txBody>
        </p:sp>
        <p:sp>
          <p:nvSpPr>
            <p:cNvPr id="353" name="Cercle"/>
            <p:cNvSpPr/>
            <p:nvPr/>
          </p:nvSpPr>
          <p:spPr>
            <a:xfrm>
              <a:off x="0" y="175767"/>
              <a:ext cx="548641" cy="548641"/>
            </a:xfrm>
            <a:prstGeom prst="ellipse">
              <a:avLst/>
            </a:prstGeom>
            <a:solidFill>
              <a:srgbClr val="893DF6"/>
            </a:solidFill>
            <a:ln w="25400" cap="flat">
              <a:solidFill>
                <a:srgbClr val="FB6325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357" name="Grouper"/>
          <p:cNvGrpSpPr/>
          <p:nvPr/>
        </p:nvGrpSpPr>
        <p:grpSpPr>
          <a:xfrm>
            <a:off x="14398460" y="9280957"/>
            <a:ext cx="7053031" cy="906781"/>
            <a:chOff x="0" y="0"/>
            <a:chExt cx="7053029" cy="906780"/>
          </a:xfrm>
        </p:grpSpPr>
        <p:sp>
          <p:nvSpPr>
            <p:cNvPr id="355" name="Résultat de l’année"/>
            <p:cNvSpPr txBox="1"/>
            <p:nvPr/>
          </p:nvSpPr>
          <p:spPr>
            <a:xfrm>
              <a:off x="739142" y="0"/>
              <a:ext cx="6313888" cy="90678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>
                <a:defRPr sz="4800">
                  <a:latin typeface="Bebas Neue"/>
                  <a:ea typeface="Bebas Neue"/>
                  <a:cs typeface="Bebas Neue"/>
                  <a:sym typeface="Bebas Neue"/>
                </a:defRPr>
              </a:lvl1pPr>
            </a:lstStyle>
            <a:p>
              <a:r>
                <a:t>Résultat de l’année</a:t>
              </a:r>
            </a:p>
          </p:txBody>
        </p:sp>
        <p:sp>
          <p:nvSpPr>
            <p:cNvPr id="356" name="Cercle"/>
            <p:cNvSpPr/>
            <p:nvPr/>
          </p:nvSpPr>
          <p:spPr>
            <a:xfrm>
              <a:off x="0" y="175767"/>
              <a:ext cx="548641" cy="548641"/>
            </a:xfrm>
            <a:prstGeom prst="ellipse">
              <a:avLst/>
            </a:prstGeom>
            <a:solidFill>
              <a:srgbClr val="F09937"/>
            </a:solidFill>
            <a:ln w="25400" cap="flat">
              <a:solidFill>
                <a:srgbClr val="0944CE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358" name="Rectangle aux angles arrondis"/>
          <p:cNvSpPr/>
          <p:nvPr/>
        </p:nvSpPr>
        <p:spPr>
          <a:xfrm>
            <a:off x="1790546" y="3134362"/>
            <a:ext cx="9066110" cy="1424583"/>
          </a:xfrm>
          <a:prstGeom prst="roundRect">
            <a:avLst>
              <a:gd name="adj" fmla="val 17818"/>
            </a:avLst>
          </a:prstGeom>
          <a:solidFill>
            <a:srgbClr val="0096FF">
              <a:alpha val="60000"/>
            </a:srgbClr>
          </a:solidFill>
          <a:ln w="12700">
            <a:miter lim="400000"/>
          </a:ln>
        </p:spPr>
        <p:txBody>
          <a:bodyPr tIns="91439" bIns="91439"/>
          <a:lstStyle/>
          <a:p>
            <a:endParaRPr/>
          </a:p>
        </p:txBody>
      </p:sp>
      <p:sp>
        <p:nvSpPr>
          <p:cNvPr id="359" name="Commissions nettes"/>
          <p:cNvSpPr txBox="1"/>
          <p:nvPr/>
        </p:nvSpPr>
        <p:spPr>
          <a:xfrm>
            <a:off x="2089038" y="3393263"/>
            <a:ext cx="5718874" cy="906781"/>
          </a:xfrm>
          <a:prstGeom prst="rect">
            <a:avLst/>
          </a:prstGeom>
          <a:ln w="25400">
            <a:miter lim="400000"/>
          </a:ln>
          <a:effectLst>
            <a:outerShdw blurRad="101600" dist="25400" dir="54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>
              <a:defRPr sz="480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</a:lstStyle>
          <a:p>
            <a:r>
              <a:t>Commissions nettes</a:t>
            </a:r>
          </a:p>
        </p:txBody>
      </p:sp>
      <p:sp>
        <p:nvSpPr>
          <p:cNvPr id="360" name="Rectangle aux angles arrondis"/>
          <p:cNvSpPr/>
          <p:nvPr/>
        </p:nvSpPr>
        <p:spPr>
          <a:xfrm>
            <a:off x="1790546" y="4728410"/>
            <a:ext cx="9066110" cy="1424584"/>
          </a:xfrm>
          <a:prstGeom prst="roundRect">
            <a:avLst>
              <a:gd name="adj" fmla="val 17818"/>
            </a:avLst>
          </a:prstGeom>
          <a:solidFill>
            <a:srgbClr val="893DF6">
              <a:alpha val="60000"/>
            </a:srgbClr>
          </a:solidFill>
          <a:ln w="12700">
            <a:miter lim="400000"/>
          </a:ln>
        </p:spPr>
        <p:txBody>
          <a:bodyPr tIns="91439" bIns="91439"/>
          <a:lstStyle/>
          <a:p>
            <a:endParaRPr/>
          </a:p>
        </p:txBody>
      </p:sp>
      <p:sp>
        <p:nvSpPr>
          <p:cNvPr id="361" name="Charges d’exploitation"/>
          <p:cNvSpPr txBox="1"/>
          <p:nvPr/>
        </p:nvSpPr>
        <p:spPr>
          <a:xfrm>
            <a:off x="2089038" y="4987312"/>
            <a:ext cx="5718874" cy="906781"/>
          </a:xfrm>
          <a:prstGeom prst="rect">
            <a:avLst/>
          </a:prstGeom>
          <a:ln w="25400">
            <a:miter lim="400000"/>
          </a:ln>
          <a:effectLst>
            <a:outerShdw blurRad="101600" dist="25400" dir="54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>
              <a:defRPr sz="480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</a:lstStyle>
          <a:p>
            <a:r>
              <a:t>Charges d’exploitation</a:t>
            </a:r>
          </a:p>
        </p:txBody>
      </p:sp>
      <p:sp>
        <p:nvSpPr>
          <p:cNvPr id="362" name="Rectangle aux angles arrondis"/>
          <p:cNvSpPr/>
          <p:nvPr/>
        </p:nvSpPr>
        <p:spPr>
          <a:xfrm>
            <a:off x="1790546" y="6322459"/>
            <a:ext cx="9066110" cy="1424584"/>
          </a:xfrm>
          <a:prstGeom prst="roundRect">
            <a:avLst>
              <a:gd name="adj" fmla="val 17818"/>
            </a:avLst>
          </a:prstGeom>
          <a:solidFill>
            <a:srgbClr val="9437FF">
              <a:alpha val="60000"/>
            </a:srgbClr>
          </a:solidFill>
          <a:ln w="12700">
            <a:miter lim="400000"/>
          </a:ln>
        </p:spPr>
        <p:txBody>
          <a:bodyPr tIns="91439" bIns="91439"/>
          <a:lstStyle/>
          <a:p>
            <a:pPr>
              <a:defRPr>
                <a:solidFill>
                  <a:srgbClr val="9437FF"/>
                </a:solidFill>
              </a:defRPr>
            </a:pPr>
            <a:endParaRPr/>
          </a:p>
        </p:txBody>
      </p:sp>
      <p:sp>
        <p:nvSpPr>
          <p:cNvPr id="363" name="COÛT du risque"/>
          <p:cNvSpPr txBox="1"/>
          <p:nvPr/>
        </p:nvSpPr>
        <p:spPr>
          <a:xfrm>
            <a:off x="2089038" y="6565366"/>
            <a:ext cx="5718874" cy="906781"/>
          </a:xfrm>
          <a:prstGeom prst="rect">
            <a:avLst/>
          </a:prstGeom>
          <a:ln w="25400">
            <a:miter lim="400000"/>
          </a:ln>
          <a:effectLst>
            <a:outerShdw blurRad="101600" dist="25400" dir="54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>
              <a:defRPr sz="480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</a:lstStyle>
          <a:p>
            <a:r>
              <a:t>COÛT du risque</a:t>
            </a:r>
          </a:p>
        </p:txBody>
      </p:sp>
      <p:sp>
        <p:nvSpPr>
          <p:cNvPr id="364" name="Rectangle aux angles arrondis"/>
          <p:cNvSpPr/>
          <p:nvPr/>
        </p:nvSpPr>
        <p:spPr>
          <a:xfrm>
            <a:off x="1790546" y="7916507"/>
            <a:ext cx="9066110" cy="1424584"/>
          </a:xfrm>
          <a:prstGeom prst="roundRect">
            <a:avLst>
              <a:gd name="adj" fmla="val 17818"/>
            </a:avLst>
          </a:prstGeom>
          <a:solidFill>
            <a:srgbClr val="9437FF">
              <a:alpha val="60000"/>
            </a:srgbClr>
          </a:solidFill>
          <a:ln w="12700">
            <a:miter lim="400000"/>
          </a:ln>
        </p:spPr>
        <p:txBody>
          <a:bodyPr tIns="91439" bIns="91439"/>
          <a:lstStyle/>
          <a:p>
            <a:endParaRPr/>
          </a:p>
        </p:txBody>
      </p:sp>
      <p:sp>
        <p:nvSpPr>
          <p:cNvPr id="365" name="Provisions…"/>
          <p:cNvSpPr txBox="1"/>
          <p:nvPr/>
        </p:nvSpPr>
        <p:spPr>
          <a:xfrm>
            <a:off x="2089038" y="7840477"/>
            <a:ext cx="5718874" cy="1630681"/>
          </a:xfrm>
          <a:prstGeom prst="rect">
            <a:avLst/>
          </a:prstGeom>
          <a:ln w="25400">
            <a:miter lim="400000"/>
          </a:ln>
          <a:effectLst>
            <a:outerShdw blurRad="101600" dist="25400" dir="54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defRPr sz="480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defRPr>
            </a:pPr>
            <a:r>
              <a:t>Provisions</a:t>
            </a:r>
          </a:p>
          <a:p>
            <a:pPr>
              <a:defRPr sz="480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defRPr>
            </a:pPr>
            <a:r>
              <a:t>CHARGES exceptionnelLEs</a:t>
            </a:r>
          </a:p>
        </p:txBody>
      </p:sp>
      <p:sp>
        <p:nvSpPr>
          <p:cNvPr id="366" name="Rectangle aux angles arrondis"/>
          <p:cNvSpPr/>
          <p:nvPr/>
        </p:nvSpPr>
        <p:spPr>
          <a:xfrm>
            <a:off x="1790546" y="9510556"/>
            <a:ext cx="9066110" cy="1424584"/>
          </a:xfrm>
          <a:prstGeom prst="roundRect">
            <a:avLst>
              <a:gd name="adj" fmla="val 17818"/>
            </a:avLst>
          </a:prstGeom>
          <a:solidFill>
            <a:srgbClr val="9437FF">
              <a:alpha val="60000"/>
            </a:srgbClr>
          </a:solidFill>
          <a:ln w="12700">
            <a:miter lim="400000"/>
          </a:ln>
        </p:spPr>
        <p:txBody>
          <a:bodyPr tIns="91439" bIns="91439"/>
          <a:lstStyle/>
          <a:p>
            <a:endParaRPr/>
          </a:p>
        </p:txBody>
      </p:sp>
      <p:sp>
        <p:nvSpPr>
          <p:cNvPr id="367" name="Impôts sur les sociétés"/>
          <p:cNvSpPr txBox="1"/>
          <p:nvPr/>
        </p:nvSpPr>
        <p:spPr>
          <a:xfrm>
            <a:off x="2089038" y="9787137"/>
            <a:ext cx="5718874" cy="906781"/>
          </a:xfrm>
          <a:prstGeom prst="rect">
            <a:avLst/>
          </a:prstGeom>
          <a:ln w="25400">
            <a:miter lim="400000"/>
          </a:ln>
          <a:effectLst>
            <a:outerShdw blurRad="101600" dist="25400" dir="54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>
              <a:defRPr sz="480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</a:lstStyle>
          <a:p>
            <a:r>
              <a:t>Impôts sur les sociétés</a:t>
            </a:r>
          </a:p>
        </p:txBody>
      </p:sp>
      <p:sp>
        <p:nvSpPr>
          <p:cNvPr id="368" name="Rectangle aux angles arrondis"/>
          <p:cNvSpPr/>
          <p:nvPr/>
        </p:nvSpPr>
        <p:spPr>
          <a:xfrm>
            <a:off x="1790546" y="11138278"/>
            <a:ext cx="9066110" cy="1424584"/>
          </a:xfrm>
          <a:prstGeom prst="roundRect">
            <a:avLst>
              <a:gd name="adj" fmla="val 17818"/>
            </a:avLst>
          </a:prstGeom>
          <a:solidFill>
            <a:srgbClr val="FF9300">
              <a:alpha val="59856"/>
            </a:srgbClr>
          </a:solidFill>
          <a:ln w="12700">
            <a:miter lim="400000"/>
          </a:ln>
        </p:spPr>
        <p:txBody>
          <a:bodyPr tIns="91439" bIns="91439"/>
          <a:lstStyle/>
          <a:p>
            <a:endParaRPr/>
          </a:p>
        </p:txBody>
      </p:sp>
      <p:sp>
        <p:nvSpPr>
          <p:cNvPr id="369" name="Résultat Net"/>
          <p:cNvSpPr txBox="1"/>
          <p:nvPr/>
        </p:nvSpPr>
        <p:spPr>
          <a:xfrm>
            <a:off x="2089038" y="11417541"/>
            <a:ext cx="5718874" cy="906781"/>
          </a:xfrm>
          <a:prstGeom prst="rect">
            <a:avLst/>
          </a:prstGeom>
          <a:ln w="25400">
            <a:miter lim="400000"/>
          </a:ln>
          <a:effectLst>
            <a:outerShdw blurRad="101600" dist="25400" dir="54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/>
          <a:lstStyle>
            <a:lvl1pPr>
              <a:defRPr sz="480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</a:lstStyle>
          <a:p>
            <a:r>
              <a:t>Résultat Net</a:t>
            </a:r>
          </a:p>
        </p:txBody>
      </p:sp>
      <p:sp>
        <p:nvSpPr>
          <p:cNvPr id="370" name="3 001"/>
          <p:cNvSpPr txBox="1"/>
          <p:nvPr/>
        </p:nvSpPr>
        <p:spPr>
          <a:xfrm>
            <a:off x="7231343" y="3160011"/>
            <a:ext cx="3232462" cy="1415770"/>
          </a:xfrm>
          <a:prstGeom prst="rect">
            <a:avLst/>
          </a:prstGeom>
          <a:ln w="25400">
            <a:miter lim="400000"/>
          </a:ln>
          <a:effectLst>
            <a:outerShdw blurRad="101600" dist="25400" dir="54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r">
              <a:defRPr sz="8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3 </a:t>
            </a:r>
            <a:r>
              <a:rPr lang="fr-FR" dirty="0"/>
              <a:t>491</a:t>
            </a:r>
            <a:endParaRPr dirty="0"/>
          </a:p>
        </p:txBody>
      </p:sp>
      <p:sp>
        <p:nvSpPr>
          <p:cNvPr id="371" name="-3 680"/>
          <p:cNvSpPr txBox="1"/>
          <p:nvPr/>
        </p:nvSpPr>
        <p:spPr>
          <a:xfrm>
            <a:off x="6981741" y="4744722"/>
            <a:ext cx="3494598" cy="1415770"/>
          </a:xfrm>
          <a:prstGeom prst="rect">
            <a:avLst/>
          </a:prstGeom>
          <a:ln w="25400">
            <a:miter lim="400000"/>
          </a:ln>
          <a:effectLst>
            <a:outerShdw blurRad="101600" dist="25400" dir="54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r">
              <a:defRPr sz="8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-</a:t>
            </a:r>
            <a:r>
              <a:rPr lang="fr-FR" dirty="0"/>
              <a:t>4</a:t>
            </a:r>
            <a:r>
              <a:rPr dirty="0"/>
              <a:t> </a:t>
            </a:r>
            <a:r>
              <a:rPr lang="fr-FR" dirty="0"/>
              <a:t>094</a:t>
            </a:r>
            <a:endParaRPr dirty="0"/>
          </a:p>
        </p:txBody>
      </p:sp>
      <p:sp>
        <p:nvSpPr>
          <p:cNvPr id="372" name="-98"/>
          <p:cNvSpPr txBox="1"/>
          <p:nvPr/>
        </p:nvSpPr>
        <p:spPr>
          <a:xfrm>
            <a:off x="7231342" y="6330100"/>
            <a:ext cx="3232462" cy="1415770"/>
          </a:xfrm>
          <a:prstGeom prst="rect">
            <a:avLst/>
          </a:prstGeom>
          <a:ln w="25400">
            <a:miter lim="400000"/>
          </a:ln>
          <a:effectLst>
            <a:outerShdw blurRad="101600" dist="25400" dir="54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r">
              <a:defRPr sz="8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-</a:t>
            </a:r>
            <a:r>
              <a:rPr lang="fr-FR" dirty="0"/>
              <a:t>478</a:t>
            </a:r>
            <a:endParaRPr dirty="0"/>
          </a:p>
        </p:txBody>
      </p:sp>
      <p:sp>
        <p:nvSpPr>
          <p:cNvPr id="373" name="-350"/>
          <p:cNvSpPr txBox="1"/>
          <p:nvPr/>
        </p:nvSpPr>
        <p:spPr>
          <a:xfrm>
            <a:off x="7231342" y="7921986"/>
            <a:ext cx="3232462" cy="1415770"/>
          </a:xfrm>
          <a:prstGeom prst="rect">
            <a:avLst/>
          </a:prstGeom>
          <a:ln w="25400">
            <a:miter lim="400000"/>
          </a:ln>
          <a:effectLst>
            <a:outerShdw blurRad="101600" dist="25400" dir="54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r">
              <a:defRPr sz="8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-</a:t>
            </a:r>
            <a:r>
              <a:rPr lang="fr-FR" dirty="0"/>
              <a:t>1 133</a:t>
            </a:r>
            <a:endParaRPr dirty="0"/>
          </a:p>
        </p:txBody>
      </p:sp>
      <p:sp>
        <p:nvSpPr>
          <p:cNvPr id="374" name="-385"/>
          <p:cNvSpPr txBox="1"/>
          <p:nvPr/>
        </p:nvSpPr>
        <p:spPr>
          <a:xfrm>
            <a:off x="7231343" y="9521094"/>
            <a:ext cx="3232462" cy="1415770"/>
          </a:xfrm>
          <a:prstGeom prst="rect">
            <a:avLst/>
          </a:prstGeom>
          <a:ln w="25400">
            <a:miter lim="400000"/>
          </a:ln>
          <a:effectLst>
            <a:outerShdw blurRad="101600" dist="25400" dir="54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r">
              <a:defRPr sz="8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-</a:t>
            </a:r>
            <a:r>
              <a:rPr lang="fr-FR" dirty="0"/>
              <a:t>551</a:t>
            </a:r>
            <a:endParaRPr dirty="0"/>
          </a:p>
        </p:txBody>
      </p:sp>
      <p:sp>
        <p:nvSpPr>
          <p:cNvPr id="375" name="861"/>
          <p:cNvSpPr txBox="1"/>
          <p:nvPr/>
        </p:nvSpPr>
        <p:spPr>
          <a:xfrm>
            <a:off x="7231342" y="11173583"/>
            <a:ext cx="3232462" cy="1415770"/>
          </a:xfrm>
          <a:prstGeom prst="rect">
            <a:avLst/>
          </a:prstGeom>
          <a:ln w="25400">
            <a:miter lim="400000"/>
          </a:ln>
          <a:effectLst>
            <a:outerShdw blurRad="101600" dist="25400" dir="54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r">
              <a:defRPr sz="8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fr-FR" dirty="0"/>
              <a:t>596</a:t>
            </a:r>
            <a:endParaRPr dirty="0"/>
          </a:p>
        </p:txBody>
      </p:sp>
      <p:sp>
        <p:nvSpPr>
          <p:cNvPr id="376" name="Compte de résultat 2025"/>
          <p:cNvSpPr txBox="1"/>
          <p:nvPr/>
        </p:nvSpPr>
        <p:spPr>
          <a:xfrm>
            <a:off x="15172084" y="1244225"/>
            <a:ext cx="8479071" cy="1008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r">
              <a:defRPr sz="5500" b="1"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r>
              <a:t>Compte de résultat 2025</a:t>
            </a:r>
          </a:p>
        </p:txBody>
      </p:sp>
      <p:sp>
        <p:nvSpPr>
          <p:cNvPr id="377" name="Rectangle aux angles arrondis"/>
          <p:cNvSpPr/>
          <p:nvPr/>
        </p:nvSpPr>
        <p:spPr>
          <a:xfrm>
            <a:off x="1790546" y="1540313"/>
            <a:ext cx="9066110" cy="1424584"/>
          </a:xfrm>
          <a:prstGeom prst="roundRect">
            <a:avLst>
              <a:gd name="adj" fmla="val 17818"/>
            </a:avLst>
          </a:prstGeom>
          <a:solidFill>
            <a:srgbClr val="0096FF">
              <a:alpha val="60000"/>
            </a:srgbClr>
          </a:solidFill>
          <a:ln w="12700">
            <a:miter lim="400000"/>
          </a:ln>
        </p:spPr>
        <p:txBody>
          <a:bodyPr tIns="91439" bIns="91439"/>
          <a:lstStyle/>
          <a:p>
            <a:endParaRPr/>
          </a:p>
        </p:txBody>
      </p:sp>
      <p:sp>
        <p:nvSpPr>
          <p:cNvPr id="378" name="PRODUIT NET d’intérêts"/>
          <p:cNvSpPr txBox="1"/>
          <p:nvPr/>
        </p:nvSpPr>
        <p:spPr>
          <a:xfrm>
            <a:off x="2030896" y="1799215"/>
            <a:ext cx="5835158" cy="906781"/>
          </a:xfrm>
          <a:prstGeom prst="rect">
            <a:avLst/>
          </a:prstGeom>
          <a:ln w="25400">
            <a:miter lim="400000"/>
          </a:ln>
          <a:effectLst>
            <a:outerShdw blurRad="101600" dist="25400" dir="54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>
              <a:defRPr sz="480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</a:lstStyle>
          <a:p>
            <a:r>
              <a:t>PRODUIT NET d’intérêts</a:t>
            </a:r>
          </a:p>
        </p:txBody>
      </p:sp>
      <p:sp>
        <p:nvSpPr>
          <p:cNvPr id="379" name="1 022"/>
          <p:cNvSpPr txBox="1"/>
          <p:nvPr/>
        </p:nvSpPr>
        <p:spPr>
          <a:xfrm>
            <a:off x="7231342" y="1598121"/>
            <a:ext cx="3232462" cy="1415770"/>
          </a:xfrm>
          <a:prstGeom prst="rect">
            <a:avLst/>
          </a:prstGeom>
          <a:ln w="25400">
            <a:miter lim="400000"/>
          </a:ln>
          <a:effectLst>
            <a:outerShdw blurRad="101600" dist="25400" dir="54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r">
              <a:defRPr sz="8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fr-FR" dirty="0"/>
              <a:t>3</a:t>
            </a:r>
            <a:r>
              <a:rPr dirty="0"/>
              <a:t> </a:t>
            </a:r>
            <a:r>
              <a:rPr lang="fr-FR" dirty="0"/>
              <a:t>361</a:t>
            </a:r>
            <a:endParaRPr dirty="0"/>
          </a:p>
        </p:txBody>
      </p:sp>
      <p:pic>
        <p:nvPicPr>
          <p:cNvPr id="380" name="N_LOGO_CM_2018.png" descr="N_LOGO_CM_2018.png"/>
          <p:cNvPicPr>
            <a:picLocks noChangeAspect="1"/>
          </p:cNvPicPr>
          <p:nvPr/>
        </p:nvPicPr>
        <p:blipFill>
          <a:blip r:embed="rId3"/>
          <a:srcRect t="23652" b="11801"/>
          <a:stretch>
            <a:fillRect/>
          </a:stretch>
        </p:blipFill>
        <p:spPr>
          <a:xfrm>
            <a:off x="18059548" y="12289854"/>
            <a:ext cx="5515517" cy="8604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7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8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fill="hold" grpId="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" presetClass="entr" presetSubtype="0" fill="hold" grpId="1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1" grpId="1" animBg="1" advAuto="0"/>
      <p:bldP spid="354" grpId="4" animBg="1" advAuto="0"/>
      <p:bldP spid="357" grpId="9" animBg="1" advAuto="0"/>
      <p:bldP spid="370" grpId="3" animBg="1" advAuto="0"/>
      <p:bldP spid="371" grpId="5" animBg="1" advAuto="0"/>
      <p:bldP spid="372" grpId="6" animBg="1" advAuto="0"/>
      <p:bldP spid="373" grpId="7" animBg="1" advAuto="0"/>
      <p:bldP spid="374" grpId="8" animBg="1" advAuto="0"/>
      <p:bldP spid="375" grpId="10" animBg="1" advAuto="0"/>
      <p:bldP spid="379" grpId="2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Rectangle"/>
          <p:cNvSpPr/>
          <p:nvPr/>
        </p:nvSpPr>
        <p:spPr>
          <a:xfrm>
            <a:off x="8466" y="-8467"/>
            <a:ext cx="24367067" cy="13732935"/>
          </a:xfrm>
          <a:prstGeom prst="rect">
            <a:avLst/>
          </a:prstGeom>
          <a:solidFill>
            <a:srgbClr val="FFFFFF">
              <a:alpha val="62107"/>
            </a:srgbClr>
          </a:solidFill>
          <a:ln w="25400">
            <a:solidFill>
              <a:schemeClr val="accent1">
                <a:alpha val="62107"/>
              </a:schemeClr>
            </a:solidFill>
            <a:miter/>
          </a:ln>
        </p:spPr>
        <p:txBody>
          <a:bodyPr tIns="91439" bIns="91439" anchor="ctr"/>
          <a:lstStyle/>
          <a:p>
            <a:endParaRPr/>
          </a:p>
        </p:txBody>
      </p:sp>
      <p:sp>
        <p:nvSpPr>
          <p:cNvPr id="383" name="Rectangle aux angles arrondis"/>
          <p:cNvSpPr/>
          <p:nvPr/>
        </p:nvSpPr>
        <p:spPr>
          <a:xfrm>
            <a:off x="16458193" y="5385017"/>
            <a:ext cx="5186623" cy="6299163"/>
          </a:xfrm>
          <a:prstGeom prst="roundRect">
            <a:avLst>
              <a:gd name="adj" fmla="val 3673"/>
            </a:avLst>
          </a:prstGeom>
          <a:solidFill>
            <a:srgbClr val="FFFFFF">
              <a:alpha val="27448"/>
            </a:srgbClr>
          </a:solidFill>
          <a:ln w="88900">
            <a:solidFill>
              <a:srgbClr val="C83A0D">
                <a:alpha val="27448"/>
              </a:srgbClr>
            </a:solidFill>
            <a:miter/>
          </a:ln>
        </p:spPr>
        <p:txBody>
          <a:bodyPr tIns="91439" bIns="91439" anchor="ctr"/>
          <a:lstStyle/>
          <a:p>
            <a:endParaRPr/>
          </a:p>
        </p:txBody>
      </p:sp>
      <p:sp>
        <p:nvSpPr>
          <p:cNvPr id="384" name="Rectangle aux angles arrondis"/>
          <p:cNvSpPr/>
          <p:nvPr/>
        </p:nvSpPr>
        <p:spPr>
          <a:xfrm>
            <a:off x="3815258" y="5346917"/>
            <a:ext cx="5186622" cy="6299163"/>
          </a:xfrm>
          <a:prstGeom prst="roundRect">
            <a:avLst>
              <a:gd name="adj" fmla="val 3673"/>
            </a:avLst>
          </a:prstGeom>
          <a:solidFill>
            <a:srgbClr val="FFFFFF">
              <a:alpha val="26964"/>
            </a:srgbClr>
          </a:solidFill>
          <a:ln w="88900">
            <a:solidFill>
              <a:srgbClr val="0075E3">
                <a:alpha val="26964"/>
              </a:srgbClr>
            </a:solidFill>
            <a:miter/>
          </a:ln>
        </p:spPr>
        <p:txBody>
          <a:bodyPr tIns="91439" bIns="91439" anchor="ctr"/>
          <a:lstStyle/>
          <a:p>
            <a:pPr>
              <a:defRPr>
                <a:solidFill>
                  <a:srgbClr val="2B49B6"/>
                </a:solidFill>
              </a:defRPr>
            </a:pPr>
            <a:endParaRPr/>
          </a:p>
        </p:txBody>
      </p:sp>
      <p:sp>
        <p:nvSpPr>
          <p:cNvPr id="386" name="12 584"/>
          <p:cNvSpPr txBox="1"/>
          <p:nvPr/>
        </p:nvSpPr>
        <p:spPr>
          <a:xfrm>
            <a:off x="4263254" y="5757456"/>
            <a:ext cx="4290631" cy="180049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b">
            <a:spAutoFit/>
          </a:bodyPr>
          <a:lstStyle>
            <a:lvl1pPr algn="ctr">
              <a:defRPr sz="10500" b="1">
                <a:ln w="12700" cap="flat">
                  <a:solidFill>
                    <a:srgbClr val="FFFFFF"/>
                  </a:solidFill>
                  <a:prstDash val="solid"/>
                  <a:miter lim="400000"/>
                </a:ln>
                <a:solidFill>
                  <a:srgbClr val="2B49B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fr-FR" dirty="0"/>
              <a:t>14</a:t>
            </a:r>
            <a:r>
              <a:rPr dirty="0"/>
              <a:t> </a:t>
            </a:r>
            <a:r>
              <a:rPr lang="fr-FR" dirty="0"/>
              <a:t>034</a:t>
            </a:r>
            <a:endParaRPr dirty="0"/>
          </a:p>
        </p:txBody>
      </p:sp>
      <p:sp>
        <p:nvSpPr>
          <p:cNvPr id="387" name="CLIENTS"/>
          <p:cNvSpPr txBox="1"/>
          <p:nvPr/>
        </p:nvSpPr>
        <p:spPr>
          <a:xfrm>
            <a:off x="5492409" y="7367609"/>
            <a:ext cx="1697057" cy="9067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b">
            <a:spAutoFit/>
          </a:bodyPr>
          <a:lstStyle>
            <a:lvl1pPr>
              <a:defRPr sz="4800">
                <a:ln w="12700" cap="flat">
                  <a:solidFill>
                    <a:srgbClr val="FFFFFF"/>
                  </a:solidFill>
                  <a:prstDash val="solid"/>
                  <a:miter lim="400000"/>
                </a:ln>
                <a:solidFill>
                  <a:srgbClr val="2B49B6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</a:lstStyle>
          <a:p>
            <a:r>
              <a:t>CLIENTS</a:t>
            </a:r>
          </a:p>
        </p:txBody>
      </p:sp>
      <p:sp>
        <p:nvSpPr>
          <p:cNvPr id="388" name="NOUVEAUX CLIENTS"/>
          <p:cNvSpPr txBox="1"/>
          <p:nvPr/>
        </p:nvSpPr>
        <p:spPr>
          <a:xfrm>
            <a:off x="4257838" y="10268439"/>
            <a:ext cx="4166199" cy="9067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b">
            <a:spAutoFit/>
          </a:bodyPr>
          <a:lstStyle>
            <a:lvl1pPr algn="ctr">
              <a:defRPr sz="4800">
                <a:ln w="12700" cap="flat">
                  <a:solidFill>
                    <a:srgbClr val="FFFFFF"/>
                  </a:solidFill>
                  <a:prstDash val="solid"/>
                  <a:miter lim="400000"/>
                </a:ln>
                <a:solidFill>
                  <a:srgbClr val="2B49B6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</a:lstStyle>
          <a:p>
            <a:r>
              <a:t>NOUVEAUX CLIENTS</a:t>
            </a:r>
          </a:p>
        </p:txBody>
      </p:sp>
      <p:sp>
        <p:nvSpPr>
          <p:cNvPr id="389" name="461"/>
          <p:cNvSpPr txBox="1"/>
          <p:nvPr/>
        </p:nvSpPr>
        <p:spPr>
          <a:xfrm>
            <a:off x="4429679" y="8555999"/>
            <a:ext cx="3822516" cy="180049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b">
            <a:spAutoFit/>
          </a:bodyPr>
          <a:lstStyle>
            <a:lvl1pPr algn="ctr">
              <a:defRPr sz="10500" b="1">
                <a:ln w="12700" cap="flat">
                  <a:solidFill>
                    <a:srgbClr val="FFFFFF"/>
                  </a:solidFill>
                  <a:prstDash val="solid"/>
                  <a:miter lim="400000"/>
                </a:ln>
                <a:solidFill>
                  <a:srgbClr val="2B49B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fr-FR" dirty="0"/>
              <a:t>700</a:t>
            </a:r>
            <a:endParaRPr dirty="0"/>
          </a:p>
        </p:txBody>
      </p:sp>
      <p:sp>
        <p:nvSpPr>
          <p:cNvPr id="390" name="Evolution Clientèle et Sociétaires"/>
          <p:cNvSpPr txBox="1"/>
          <p:nvPr/>
        </p:nvSpPr>
        <p:spPr>
          <a:xfrm>
            <a:off x="2949697" y="397822"/>
            <a:ext cx="18536928" cy="15290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>
              <a:defRPr sz="9000" b="1"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r>
              <a:t>Evolution Clientèle et Sociétaires</a:t>
            </a:r>
          </a:p>
        </p:txBody>
      </p:sp>
      <p:sp>
        <p:nvSpPr>
          <p:cNvPr id="391" name="(au 31 décembre 2025)"/>
          <p:cNvSpPr txBox="1"/>
          <p:nvPr/>
        </p:nvSpPr>
        <p:spPr>
          <a:xfrm>
            <a:off x="15515673" y="1738999"/>
            <a:ext cx="5969417" cy="8051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>
              <a:defRPr sz="4200"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r>
              <a:t>(au 31 décembre 2025)</a:t>
            </a:r>
          </a:p>
        </p:txBody>
      </p:sp>
      <p:sp>
        <p:nvSpPr>
          <p:cNvPr id="392" name="7 938"/>
          <p:cNvSpPr txBox="1"/>
          <p:nvPr/>
        </p:nvSpPr>
        <p:spPr>
          <a:xfrm>
            <a:off x="17140246" y="5932791"/>
            <a:ext cx="3822517" cy="180049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>
              <a:defRPr sz="10500" b="1">
                <a:ln w="12700" cap="flat">
                  <a:solidFill>
                    <a:srgbClr val="FFFFFF"/>
                  </a:solidFill>
                  <a:prstDash val="solid"/>
                  <a:miter lim="400000"/>
                </a:ln>
                <a:solidFill>
                  <a:srgbClr val="E1514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fr-FR" dirty="0"/>
              <a:t>9</a:t>
            </a:r>
            <a:r>
              <a:rPr dirty="0"/>
              <a:t> </a:t>
            </a:r>
            <a:r>
              <a:rPr lang="fr-FR" dirty="0"/>
              <a:t>703</a:t>
            </a:r>
            <a:endParaRPr dirty="0"/>
          </a:p>
        </p:txBody>
      </p:sp>
      <p:sp>
        <p:nvSpPr>
          <p:cNvPr id="393" name="sociétaires"/>
          <p:cNvSpPr txBox="1"/>
          <p:nvPr/>
        </p:nvSpPr>
        <p:spPr>
          <a:xfrm>
            <a:off x="17667104" y="7405709"/>
            <a:ext cx="2718002" cy="9067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ctr">
              <a:defRPr sz="4800">
                <a:solidFill>
                  <a:srgbClr val="E1514E"/>
                </a:solidFill>
                <a:latin typeface="Bebas Neue"/>
                <a:ea typeface="Bebas Neue"/>
                <a:cs typeface="Bebas Neue"/>
                <a:sym typeface="Bebas Neue"/>
              </a:defRPr>
            </a:pPr>
            <a:r>
              <a:rPr>
                <a:ln w="12700" cap="flat">
                  <a:solidFill>
                    <a:srgbClr val="FFFFFF"/>
                  </a:solidFill>
                  <a:prstDash val="solid"/>
                  <a:miter lim="400000"/>
                </a:ln>
              </a:rPr>
              <a:t>sociétaires</a:t>
            </a:r>
            <a:r>
              <a:t> </a:t>
            </a:r>
          </a:p>
        </p:txBody>
      </p:sp>
      <p:sp>
        <p:nvSpPr>
          <p:cNvPr id="394" name="NOUVEAUX sociétaires"/>
          <p:cNvSpPr txBox="1"/>
          <p:nvPr/>
        </p:nvSpPr>
        <p:spPr>
          <a:xfrm>
            <a:off x="16603107" y="10306539"/>
            <a:ext cx="4845996" cy="9067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>
              <a:defRPr sz="4800">
                <a:ln w="12700" cap="flat">
                  <a:solidFill>
                    <a:srgbClr val="FFFFFF"/>
                  </a:solidFill>
                  <a:prstDash val="solid"/>
                  <a:miter lim="400000"/>
                </a:ln>
                <a:solidFill>
                  <a:srgbClr val="E1514E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</a:lstStyle>
          <a:p>
            <a:r>
              <a:t>NOUVEAUX sociétaires</a:t>
            </a:r>
          </a:p>
        </p:txBody>
      </p:sp>
      <p:sp>
        <p:nvSpPr>
          <p:cNvPr id="395" name="435"/>
          <p:cNvSpPr txBox="1"/>
          <p:nvPr/>
        </p:nvSpPr>
        <p:spPr>
          <a:xfrm>
            <a:off x="17140246" y="8731335"/>
            <a:ext cx="3822517" cy="180049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>
              <a:defRPr sz="10500" b="1">
                <a:ln w="12700" cap="flat">
                  <a:solidFill>
                    <a:srgbClr val="FFFFFF"/>
                  </a:solidFill>
                  <a:prstDash val="solid"/>
                  <a:miter lim="400000"/>
                </a:ln>
                <a:solidFill>
                  <a:srgbClr val="E1514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fr-FR" dirty="0"/>
              <a:t>566</a:t>
            </a:r>
            <a:endParaRPr dirty="0"/>
          </a:p>
        </p:txBody>
      </p:sp>
      <p:pic>
        <p:nvPicPr>
          <p:cNvPr id="399" name="N_LOGO_CM_2018.png" descr="N_LOGO_CM_2018.png"/>
          <p:cNvPicPr>
            <a:picLocks noChangeAspect="1"/>
          </p:cNvPicPr>
          <p:nvPr/>
        </p:nvPicPr>
        <p:blipFill>
          <a:blip r:embed="rId3"/>
          <a:srcRect t="23652" b="11801"/>
          <a:stretch>
            <a:fillRect/>
          </a:stretch>
        </p:blipFill>
        <p:spPr>
          <a:xfrm>
            <a:off x="18059548" y="12289854"/>
            <a:ext cx="5515517" cy="860494"/>
          </a:xfrm>
          <a:prstGeom prst="rect">
            <a:avLst/>
          </a:prstGeom>
          <a:ln w="12700">
            <a:miter lim="400000"/>
          </a:ln>
        </p:spPr>
      </p:pic>
      <p:sp>
        <p:nvSpPr>
          <p:cNvPr id="400" name="Taux de Sociétariat : 15%"/>
          <p:cNvSpPr txBox="1"/>
          <p:nvPr/>
        </p:nvSpPr>
        <p:spPr>
          <a:xfrm>
            <a:off x="15712671" y="2799342"/>
            <a:ext cx="5788764" cy="83099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defRPr sz="4200" b="1"/>
            </a:lvl1pPr>
          </a:lstStyle>
          <a:p>
            <a:r>
              <a:rPr dirty="0" err="1"/>
              <a:t>Taux</a:t>
            </a:r>
            <a:r>
              <a:rPr dirty="0"/>
              <a:t> de </a:t>
            </a:r>
            <a:r>
              <a:rPr dirty="0" err="1"/>
              <a:t>Sociétariat</a:t>
            </a:r>
            <a:r>
              <a:rPr dirty="0"/>
              <a:t> : </a:t>
            </a:r>
            <a:r>
              <a:rPr lang="fr-FR" dirty="0"/>
              <a:t>77</a:t>
            </a:r>
            <a:r>
              <a:rPr dirty="0"/>
              <a:t>%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afterEffect">
                                  <p:stCondLst>
                                    <p:cond delay="2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0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900"/>
                            </p:stCondLst>
                            <p:childTnLst>
                              <p:par>
                                <p:cTn id="10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00"/>
                            </p:stCondLst>
                            <p:childTnLst>
                              <p:par>
                                <p:cTn id="13" presetID="22" presetClass="entr" presetSubtype="8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00"/>
                            </p:stCondLst>
                            <p:childTnLst>
                              <p:par>
                                <p:cTn id="20" presetID="22" presetClass="entr" presetSubtype="8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900"/>
                            </p:stCondLst>
                            <p:childTnLst>
                              <p:par>
                                <p:cTn id="24" presetID="23" presetClass="entr" presetSubtype="16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00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00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600"/>
                            </p:stCondLst>
                            <p:childTnLst>
                              <p:par>
                                <p:cTn id="29" presetID="1" presetClass="entr" presetSubtype="0" fill="hold" grpId="9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900"/>
                            </p:stCondLst>
                            <p:childTnLst>
                              <p:par>
                                <p:cTn id="32" presetID="22" presetClass="entr" presetSubtype="8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7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600"/>
                            </p:stCondLst>
                            <p:childTnLst>
                              <p:par>
                                <p:cTn id="36" presetID="1" presetClass="entr" presetSubtype="0" fill="hold" grpId="1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800"/>
                            </p:stCondLst>
                            <p:childTnLst>
                              <p:par>
                                <p:cTn id="39" presetID="22" presetClass="entr" presetSubtype="8" fill="hold" grpId="1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7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3" grpId="8" animBg="1" advAuto="0"/>
      <p:bldP spid="384" grpId="1" animBg="1" advAuto="0"/>
      <p:bldP spid="386" grpId="2" animBg="1" advAuto="0"/>
      <p:bldP spid="387" grpId="3" animBg="1" advAuto="0"/>
      <p:bldP spid="388" grpId="5" animBg="1" advAuto="0"/>
      <p:bldP spid="389" grpId="4" animBg="1" advAuto="0"/>
      <p:bldP spid="392" grpId="9" animBg="1" advAuto="0"/>
      <p:bldP spid="393" grpId="10" animBg="1" advAuto="0"/>
      <p:bldP spid="394" grpId="12" animBg="1" advAuto="0"/>
      <p:bldP spid="395" grpId="11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Rectangle"/>
          <p:cNvSpPr/>
          <p:nvPr/>
        </p:nvSpPr>
        <p:spPr>
          <a:xfrm>
            <a:off x="-50800" y="-76200"/>
            <a:ext cx="24485600" cy="13868400"/>
          </a:xfrm>
          <a:prstGeom prst="rect">
            <a:avLst/>
          </a:prstGeom>
          <a:solidFill>
            <a:srgbClr val="FFFFFF">
              <a:alpha val="50000"/>
            </a:srgbClr>
          </a:solidFill>
          <a:ln w="25400">
            <a:solidFill>
              <a:schemeClr val="accent1">
                <a:alpha val="50000"/>
              </a:schemeClr>
            </a:solidFill>
            <a:miter/>
          </a:ln>
        </p:spPr>
        <p:txBody>
          <a:bodyPr tIns="91439" bIns="91439" anchor="ctr"/>
          <a:lstStyle/>
          <a:p>
            <a:endParaRPr/>
          </a:p>
        </p:txBody>
      </p:sp>
      <p:pic>
        <p:nvPicPr>
          <p:cNvPr id="403" name="N_LOGO_CM_2018.png" descr="N_LOGO_CM_2018.png"/>
          <p:cNvPicPr>
            <a:picLocks noChangeAspect="1"/>
          </p:cNvPicPr>
          <p:nvPr/>
        </p:nvPicPr>
        <p:blipFill>
          <a:blip r:embed="rId3"/>
          <a:srcRect t="11050" b="11050"/>
          <a:stretch>
            <a:fillRect/>
          </a:stretch>
        </p:blipFill>
        <p:spPr>
          <a:xfrm>
            <a:off x="4978033" y="755721"/>
            <a:ext cx="14204315" cy="2674453"/>
          </a:xfrm>
          <a:prstGeom prst="rect">
            <a:avLst/>
          </a:prstGeom>
          <a:ln w="12700">
            <a:miter lim="400000"/>
          </a:ln>
        </p:spPr>
      </p:pic>
      <p:sp>
        <p:nvSpPr>
          <p:cNvPr id="404" name="Maquette"/>
          <p:cNvSpPr txBox="1"/>
          <p:nvPr/>
        </p:nvSpPr>
        <p:spPr>
          <a:xfrm>
            <a:off x="8651625" y="3362254"/>
            <a:ext cx="6142512" cy="10658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defRPr sz="4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fr-FR" dirty="0"/>
              <a:t>Du Grand </a:t>
            </a:r>
            <a:r>
              <a:rPr lang="fr-FR" dirty="0" err="1"/>
              <a:t>Cronenbourg</a:t>
            </a:r>
            <a:endParaRPr dirty="0"/>
          </a:p>
        </p:txBody>
      </p:sp>
      <p:sp>
        <p:nvSpPr>
          <p:cNvPr id="405" name="Ligne"/>
          <p:cNvSpPr/>
          <p:nvPr/>
        </p:nvSpPr>
        <p:spPr>
          <a:xfrm>
            <a:off x="5217242" y="3895202"/>
            <a:ext cx="3434383" cy="0"/>
          </a:xfrm>
          <a:prstGeom prst="line">
            <a:avLst/>
          </a:prstGeom>
          <a:ln w="88900">
            <a:solidFill>
              <a:srgbClr val="FC212E"/>
            </a:solidFill>
            <a:miter/>
          </a:ln>
        </p:spPr>
        <p:txBody>
          <a:bodyPr tIns="91439" bIns="91439"/>
          <a:lstStyle/>
          <a:p>
            <a:endParaRPr/>
          </a:p>
        </p:txBody>
      </p:sp>
      <p:sp>
        <p:nvSpPr>
          <p:cNvPr id="406" name="Ligne"/>
          <p:cNvSpPr/>
          <p:nvPr/>
        </p:nvSpPr>
        <p:spPr>
          <a:xfrm>
            <a:off x="14794136" y="3895202"/>
            <a:ext cx="4080097" cy="1"/>
          </a:xfrm>
          <a:prstGeom prst="line">
            <a:avLst/>
          </a:prstGeom>
          <a:ln w="88900">
            <a:solidFill>
              <a:srgbClr val="FC212E"/>
            </a:solidFill>
            <a:miter/>
          </a:ln>
        </p:spPr>
        <p:txBody>
          <a:bodyPr tIns="91439" bIns="91439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fill="hold" grpId="3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4" grpId="1" animBg="1" advAuto="0"/>
      <p:bldP spid="405" grpId="2" animBg="1" advAuto="0"/>
      <p:bldP spid="406" grpId="3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Rectangle"/>
          <p:cNvSpPr/>
          <p:nvPr/>
        </p:nvSpPr>
        <p:spPr>
          <a:xfrm>
            <a:off x="-85131" y="-25400"/>
            <a:ext cx="24554262" cy="13766800"/>
          </a:xfrm>
          <a:prstGeom prst="rect">
            <a:avLst/>
          </a:prstGeom>
          <a:solidFill>
            <a:srgbClr val="FFFFFF">
              <a:alpha val="50000"/>
            </a:srgbClr>
          </a:solidFill>
          <a:ln w="12700">
            <a:miter lim="400000"/>
          </a:ln>
        </p:spPr>
        <p:txBody>
          <a:bodyPr tIns="91439" bIns="91439" anchor="ctr"/>
          <a:lstStyle/>
          <a:p>
            <a:endParaRPr/>
          </a:p>
        </p:txBody>
      </p:sp>
      <p:sp>
        <p:nvSpPr>
          <p:cNvPr id="119" name="SYNTHESE DU BILAN"/>
          <p:cNvSpPr txBox="1"/>
          <p:nvPr/>
        </p:nvSpPr>
        <p:spPr>
          <a:xfrm>
            <a:off x="2752526" y="576326"/>
            <a:ext cx="20155000" cy="798068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ts val="26000"/>
              </a:lnSpc>
              <a:defRPr sz="25600">
                <a:ln w="63500" cap="flat">
                  <a:solidFill>
                    <a:srgbClr val="FFFFFF"/>
                  </a:solidFill>
                  <a:prstDash val="solid"/>
                  <a:miter lim="400000"/>
                </a:ln>
                <a:solidFill>
                  <a:srgbClr val="0075E3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</a:lstStyle>
          <a:p>
            <a:r>
              <a:t>SYNTHESE DU BILAN</a:t>
            </a:r>
          </a:p>
        </p:txBody>
      </p:sp>
      <p:pic>
        <p:nvPicPr>
          <p:cNvPr id="120" name="N_LOGO_CM_2018.png" descr="N_LOGO_CM_2018.png"/>
          <p:cNvPicPr>
            <a:picLocks noChangeAspect="1"/>
          </p:cNvPicPr>
          <p:nvPr/>
        </p:nvPicPr>
        <p:blipFill>
          <a:blip r:embed="rId3"/>
          <a:srcRect t="23652" b="11801"/>
          <a:stretch>
            <a:fillRect/>
          </a:stretch>
        </p:blipFill>
        <p:spPr>
          <a:xfrm>
            <a:off x="18059548" y="12289854"/>
            <a:ext cx="5515517" cy="860494"/>
          </a:xfrm>
          <a:prstGeom prst="rect">
            <a:avLst/>
          </a:prstGeom>
          <a:ln w="12700">
            <a:miter lim="400000"/>
          </a:ln>
        </p:spPr>
      </p:pic>
      <p:sp>
        <p:nvSpPr>
          <p:cNvPr id="121" name="2025"/>
          <p:cNvSpPr txBox="1"/>
          <p:nvPr/>
        </p:nvSpPr>
        <p:spPr>
          <a:xfrm>
            <a:off x="15473836" y="5839459"/>
            <a:ext cx="7283197" cy="505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defRPr sz="32000" spc="1279">
                <a:ln w="63500" cap="flat">
                  <a:solidFill>
                    <a:srgbClr val="FFFFFF"/>
                  </a:solidFill>
                  <a:prstDash val="solid"/>
                  <a:miter lim="400000"/>
                </a:ln>
                <a:solidFill>
                  <a:srgbClr val="C83A0D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</a:lstStyle>
          <a:p>
            <a:r>
              <a:t>2025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" grpId="1" animBg="1" advAuto="0"/>
      <p:bldP spid="119" grpId="2" animBg="1" advAuto="0"/>
      <p:bldP spid="121" grpId="3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Rectangle"/>
          <p:cNvSpPr/>
          <p:nvPr/>
        </p:nvSpPr>
        <p:spPr>
          <a:xfrm>
            <a:off x="-72662" y="-150746"/>
            <a:ext cx="24529324" cy="14017492"/>
          </a:xfrm>
          <a:prstGeom prst="rect">
            <a:avLst/>
          </a:prstGeom>
          <a:solidFill>
            <a:srgbClr val="FFFFFF">
              <a:alpha val="45615"/>
            </a:srgbClr>
          </a:solidFill>
          <a:ln w="12700">
            <a:miter lim="400000"/>
          </a:ln>
        </p:spPr>
        <p:txBody>
          <a:bodyPr tIns="91439" bIns="91439" anchor="ctr"/>
          <a:lstStyle/>
          <a:p>
            <a:endParaRPr/>
          </a:p>
        </p:txBody>
      </p:sp>
      <p:sp>
        <p:nvSpPr>
          <p:cNvPr id="124" name="Actif"/>
          <p:cNvSpPr txBox="1"/>
          <p:nvPr/>
        </p:nvSpPr>
        <p:spPr>
          <a:xfrm>
            <a:off x="996576" y="411979"/>
            <a:ext cx="8864093" cy="505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defRPr sz="32000" spc="2880">
                <a:ln w="63500" cap="flat">
                  <a:solidFill>
                    <a:srgbClr val="FFFFFF"/>
                  </a:solidFill>
                  <a:prstDash val="solid"/>
                  <a:miter lim="400000"/>
                </a:ln>
                <a:solidFill>
                  <a:srgbClr val="0075E3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</a:lstStyle>
          <a:p>
            <a:r>
              <a:t>Actif</a:t>
            </a:r>
          </a:p>
        </p:txBody>
      </p:sp>
      <p:sp>
        <p:nvSpPr>
          <p:cNvPr id="125" name="Passif"/>
          <p:cNvSpPr txBox="1"/>
          <p:nvPr/>
        </p:nvSpPr>
        <p:spPr>
          <a:xfrm>
            <a:off x="12934576" y="6715759"/>
            <a:ext cx="8538973" cy="505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defRPr sz="32000">
                <a:ln w="63500" cap="flat">
                  <a:solidFill>
                    <a:srgbClr val="FFFFFF"/>
                  </a:solidFill>
                  <a:prstDash val="solid"/>
                  <a:miter lim="400000"/>
                </a:ln>
                <a:solidFill>
                  <a:srgbClr val="C83A0D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</a:lstStyle>
          <a:p>
            <a:r>
              <a:t>Passif</a:t>
            </a:r>
          </a:p>
        </p:txBody>
      </p:sp>
      <p:pic>
        <p:nvPicPr>
          <p:cNvPr id="126" name="N_LOGO_CM_2018.png" descr="N_LOGO_CM_2018.png"/>
          <p:cNvPicPr>
            <a:picLocks noChangeAspect="1"/>
          </p:cNvPicPr>
          <p:nvPr/>
        </p:nvPicPr>
        <p:blipFill>
          <a:blip r:embed="rId3"/>
          <a:srcRect t="23652" b="11801"/>
          <a:stretch>
            <a:fillRect/>
          </a:stretch>
        </p:blipFill>
        <p:spPr>
          <a:xfrm>
            <a:off x="18059548" y="12289854"/>
            <a:ext cx="5515517" cy="8604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Word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2" animBg="1" advAuto="0"/>
      <p:bldP spid="125" grpId="1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Rectangle"/>
          <p:cNvSpPr/>
          <p:nvPr/>
        </p:nvSpPr>
        <p:spPr>
          <a:xfrm>
            <a:off x="0" y="-150746"/>
            <a:ext cx="24384000" cy="14017492"/>
          </a:xfrm>
          <a:prstGeom prst="rect">
            <a:avLst/>
          </a:prstGeom>
          <a:solidFill>
            <a:srgbClr val="FFFFFF">
              <a:alpha val="50000"/>
            </a:srgbClr>
          </a:solidFill>
          <a:ln w="12700">
            <a:miter lim="400000"/>
          </a:ln>
        </p:spPr>
        <p:txBody>
          <a:bodyPr tIns="91439" bIns="91439" anchor="ctr"/>
          <a:lstStyle/>
          <a:p>
            <a:endParaRPr/>
          </a:p>
        </p:txBody>
      </p:sp>
      <p:sp>
        <p:nvSpPr>
          <p:cNvPr id="129" name="549 860"/>
          <p:cNvSpPr txBox="1"/>
          <p:nvPr/>
        </p:nvSpPr>
        <p:spPr>
          <a:xfrm>
            <a:off x="13027818" y="6316144"/>
            <a:ext cx="11303001" cy="326243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>
              <a:defRPr sz="20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fr-FR" dirty="0"/>
              <a:t>681</a:t>
            </a:r>
            <a:r>
              <a:rPr dirty="0"/>
              <a:t> </a:t>
            </a:r>
            <a:r>
              <a:rPr lang="fr-FR" dirty="0"/>
              <a:t>042</a:t>
            </a:r>
            <a:endParaRPr dirty="0"/>
          </a:p>
        </p:txBody>
      </p:sp>
      <p:sp>
        <p:nvSpPr>
          <p:cNvPr id="130" name="En milliers d’euros"/>
          <p:cNvSpPr txBox="1"/>
          <p:nvPr/>
        </p:nvSpPr>
        <p:spPr>
          <a:xfrm>
            <a:off x="15248067" y="9216370"/>
            <a:ext cx="11171429" cy="81788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>
              <a:defRPr sz="4300"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r>
              <a:t>En milliers d’euros</a:t>
            </a:r>
          </a:p>
        </p:txBody>
      </p:sp>
      <p:sp>
        <p:nvSpPr>
          <p:cNvPr id="131" name="Passif"/>
          <p:cNvSpPr txBox="1"/>
          <p:nvPr/>
        </p:nvSpPr>
        <p:spPr>
          <a:xfrm>
            <a:off x="14409833" y="873412"/>
            <a:ext cx="8538973" cy="505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defRPr sz="32000">
                <a:ln w="63500" cap="flat">
                  <a:solidFill>
                    <a:srgbClr val="FFFFFF"/>
                  </a:solidFill>
                  <a:prstDash val="solid"/>
                  <a:miter lim="400000"/>
                </a:ln>
                <a:solidFill>
                  <a:srgbClr val="C83A0D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</a:lstStyle>
          <a:p>
            <a:r>
              <a:t>Passif</a:t>
            </a:r>
          </a:p>
        </p:txBody>
      </p:sp>
      <p:pic>
        <p:nvPicPr>
          <p:cNvPr id="132" name="N_LOGO_CM_2018.png" descr="N_LOGO_CM_2018.png"/>
          <p:cNvPicPr>
            <a:picLocks noChangeAspect="1"/>
          </p:cNvPicPr>
          <p:nvPr/>
        </p:nvPicPr>
        <p:blipFill>
          <a:blip r:embed="rId3"/>
          <a:srcRect t="23652" b="11801"/>
          <a:stretch>
            <a:fillRect/>
          </a:stretch>
        </p:blipFill>
        <p:spPr>
          <a:xfrm>
            <a:off x="18059548" y="12289854"/>
            <a:ext cx="5515517" cy="8604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00"/>
                            </p:stCondLst>
                            <p:childTnLst>
                              <p:par>
                                <p:cTn id="12" presetID="23" presetClass="entr" presetSubtype="16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2" animBg="1" advAuto="0"/>
      <p:bldP spid="130" grpId="3" animBg="1" advAuto="0"/>
      <p:bldP spid="131" grpId="1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Rectangle"/>
          <p:cNvSpPr/>
          <p:nvPr/>
        </p:nvSpPr>
        <p:spPr>
          <a:xfrm>
            <a:off x="12699" y="8466"/>
            <a:ext cx="24358601" cy="13699068"/>
          </a:xfrm>
          <a:prstGeom prst="rect">
            <a:avLst/>
          </a:prstGeom>
          <a:solidFill>
            <a:srgbClr val="FFFFFF">
              <a:alpha val="72169"/>
            </a:srgbClr>
          </a:solidFill>
          <a:ln w="12700">
            <a:miter lim="400000"/>
          </a:ln>
        </p:spPr>
        <p:txBody>
          <a:bodyPr tIns="91439" bIns="91439" anchor="ctr"/>
          <a:lstStyle/>
          <a:p>
            <a:endParaRPr/>
          </a:p>
        </p:txBody>
      </p:sp>
      <p:graphicFrame>
        <p:nvGraphicFramePr>
          <p:cNvPr id="135" name="Graphique 3D à colonnes"/>
          <p:cNvGraphicFramePr/>
          <p:nvPr>
            <p:extLst>
              <p:ext uri="{D42A27DB-BD31-4B8C-83A1-F6EECF244321}">
                <p14:modId xmlns:p14="http://schemas.microsoft.com/office/powerpoint/2010/main" val="1225285952"/>
              </p:ext>
            </p:extLst>
          </p:nvPr>
        </p:nvGraphicFramePr>
        <p:xfrm>
          <a:off x="-29469" y="1537485"/>
          <a:ext cx="22353026" cy="10603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6" name="Trésorerie et Refinancement"/>
          <p:cNvSpPr txBox="1"/>
          <p:nvPr/>
        </p:nvSpPr>
        <p:spPr>
          <a:xfrm>
            <a:off x="2978574" y="11784461"/>
            <a:ext cx="3577401" cy="135421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>
            <a:lvl1pPr algn="ctr">
              <a:defRPr sz="3800"/>
            </a:lvl1pPr>
          </a:lstStyle>
          <a:p>
            <a:r>
              <a:rPr dirty="0" err="1"/>
              <a:t>Trésorerie</a:t>
            </a:r>
            <a:r>
              <a:rPr dirty="0"/>
              <a:t> et </a:t>
            </a:r>
            <a:r>
              <a:rPr dirty="0" err="1"/>
              <a:t>Refinancement</a:t>
            </a:r>
            <a:endParaRPr dirty="0"/>
          </a:p>
        </p:txBody>
      </p:sp>
      <p:sp>
        <p:nvSpPr>
          <p:cNvPr id="137" name="Dépôts"/>
          <p:cNvSpPr txBox="1"/>
          <p:nvPr/>
        </p:nvSpPr>
        <p:spPr>
          <a:xfrm>
            <a:off x="7281871" y="11638411"/>
            <a:ext cx="1782362" cy="67326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>
              <a:defRPr sz="3800"/>
            </a:lvl1pPr>
          </a:lstStyle>
          <a:p>
            <a:r>
              <a:rPr dirty="0" err="1"/>
              <a:t>Dépôts</a:t>
            </a:r>
            <a:endParaRPr dirty="0"/>
          </a:p>
        </p:txBody>
      </p:sp>
      <p:sp>
        <p:nvSpPr>
          <p:cNvPr id="138" name="Autres Passifs et Provisions"/>
          <p:cNvSpPr txBox="1"/>
          <p:nvPr/>
        </p:nvSpPr>
        <p:spPr>
          <a:xfrm>
            <a:off x="9935744" y="11517761"/>
            <a:ext cx="3302591" cy="127016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>
              <a:defRPr sz="3800"/>
            </a:lvl1pPr>
          </a:lstStyle>
          <a:p>
            <a:r>
              <a:rPr dirty="0" err="1"/>
              <a:t>Autres</a:t>
            </a:r>
            <a:r>
              <a:rPr dirty="0"/>
              <a:t> </a:t>
            </a:r>
            <a:r>
              <a:rPr dirty="0" err="1"/>
              <a:t>Passifs</a:t>
            </a:r>
            <a:r>
              <a:rPr dirty="0"/>
              <a:t> et Provisions</a:t>
            </a:r>
          </a:p>
        </p:txBody>
      </p:sp>
      <p:sp>
        <p:nvSpPr>
          <p:cNvPr id="139" name="Fonds Propres"/>
          <p:cNvSpPr txBox="1"/>
          <p:nvPr/>
        </p:nvSpPr>
        <p:spPr>
          <a:xfrm>
            <a:off x="13342198" y="11409811"/>
            <a:ext cx="3047004" cy="67326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>
              <a:defRPr sz="3800"/>
            </a:lvl1pPr>
          </a:lstStyle>
          <a:p>
            <a:r>
              <a:rPr dirty="0"/>
              <a:t>Fonds </a:t>
            </a:r>
            <a:r>
              <a:rPr dirty="0" err="1"/>
              <a:t>Propres</a:t>
            </a:r>
            <a:endParaRPr dirty="0"/>
          </a:p>
        </p:txBody>
      </p:sp>
      <p:sp>
        <p:nvSpPr>
          <p:cNvPr id="140" name="Résultat"/>
          <p:cNvSpPr txBox="1"/>
          <p:nvPr/>
        </p:nvSpPr>
        <p:spPr>
          <a:xfrm>
            <a:off x="16954072" y="11282811"/>
            <a:ext cx="1966971" cy="76943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>
            <a:lvl1pPr algn="ctr">
              <a:defRPr sz="3800"/>
            </a:lvl1pPr>
          </a:lstStyle>
          <a:p>
            <a:r>
              <a:rPr dirty="0" err="1"/>
              <a:t>Résultat</a:t>
            </a:r>
            <a:endParaRPr dirty="0"/>
          </a:p>
        </p:txBody>
      </p:sp>
      <p:grpSp>
        <p:nvGrpSpPr>
          <p:cNvPr id="143" name="Grouper"/>
          <p:cNvGrpSpPr/>
          <p:nvPr/>
        </p:nvGrpSpPr>
        <p:grpSpPr>
          <a:xfrm>
            <a:off x="16742909" y="810479"/>
            <a:ext cx="7744556" cy="3342534"/>
            <a:chOff x="257945" y="2667000"/>
            <a:chExt cx="7744555" cy="3342532"/>
          </a:xfrm>
        </p:grpSpPr>
        <p:sp>
          <p:nvSpPr>
            <p:cNvPr id="141" name="En milliers d’euros"/>
            <p:cNvSpPr txBox="1"/>
            <p:nvPr/>
          </p:nvSpPr>
          <p:spPr>
            <a:xfrm>
              <a:off x="257945" y="5182590"/>
              <a:ext cx="7744556" cy="82694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>
                <a:lnSpc>
                  <a:spcPct val="150000"/>
                </a:lnSpc>
                <a:defRPr sz="3100">
                  <a:solidFill>
                    <a:srgbClr val="0D0D0D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r>
                <a:rPr sz="4200"/>
                <a:t>En</a:t>
              </a:r>
              <a:r>
                <a:t> </a:t>
              </a:r>
              <a:r>
                <a:rPr sz="4200"/>
                <a:t>milliers d’euros</a:t>
              </a:r>
            </a:p>
          </p:txBody>
        </p:sp>
        <p:sp>
          <p:nvSpPr>
            <p:cNvPr id="142" name="Décomposition du…"/>
            <p:cNvSpPr txBox="1"/>
            <p:nvPr/>
          </p:nvSpPr>
          <p:spPr>
            <a:xfrm>
              <a:off x="257945" y="2667000"/>
              <a:ext cx="7744556" cy="268478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>
                <a:defRPr sz="5000" b="1">
                  <a:latin typeface="Raleway"/>
                  <a:ea typeface="Raleway"/>
                  <a:cs typeface="Raleway"/>
                  <a:sym typeface="Raleway"/>
                </a:defRPr>
              </a:pPr>
              <a:r>
                <a:t>Décomposition du</a:t>
              </a:r>
            </a:p>
            <a:p>
              <a:pPr algn="ctr">
                <a:lnSpc>
                  <a:spcPct val="150000"/>
                </a:lnSpc>
                <a:defRPr sz="11400" b="1">
                  <a:latin typeface="Raleway"/>
                  <a:ea typeface="Raleway"/>
                  <a:cs typeface="Raleway"/>
                  <a:sym typeface="Raleway"/>
                </a:defRPr>
              </a:pPr>
              <a:r>
                <a:t>PASSIF</a:t>
              </a:r>
            </a:p>
          </p:txBody>
        </p:sp>
      </p:grpSp>
      <p:pic>
        <p:nvPicPr>
          <p:cNvPr id="144" name="N_LOGO_CM_2018.png" descr="N_LOGO_CM_2018.png"/>
          <p:cNvPicPr>
            <a:picLocks noChangeAspect="1"/>
          </p:cNvPicPr>
          <p:nvPr/>
        </p:nvPicPr>
        <p:blipFill>
          <a:blip r:embed="rId4"/>
          <a:srcRect t="23652" b="11801"/>
          <a:stretch>
            <a:fillRect/>
          </a:stretch>
        </p:blipFill>
        <p:spPr>
          <a:xfrm>
            <a:off x="18059548" y="12289854"/>
            <a:ext cx="5515517" cy="8604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3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35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135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35">
                                            <p:graphicEl>
                                              <a:chart seriesIdx="1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135">
                                            <p:graphicEl>
                                              <a:chart seriesIdx="1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35">
                                            <p:graphicEl>
                                              <a:chart seriesIdx="2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135">
                                            <p:graphicEl>
                                              <a:chart seriesIdx="2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35">
                                            <p:graphicEl>
                                              <a:chart seriesIdx="3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000"/>
                                        <p:tgtEl>
                                          <p:spTgt spid="135">
                                            <p:graphicEl>
                                              <a:chart seriesIdx="3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35">
                                            <p:graphicEl>
                                              <a:chart seriesIdx="4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000"/>
                                        <p:tgtEl>
                                          <p:spTgt spid="135">
                                            <p:graphicEl>
                                              <a:chart seriesIdx="4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" presetClass="entr" presetSubtype="0" fill="hold" grpId="6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5" grpId="1" uiExpand="1">
        <p:bldSub>
          <a:bldChart bld="seriesEl"/>
        </p:bldSub>
      </p:bldGraphic>
      <p:bldP spid="136" grpId="2" uiExpand="1" animBg="1" advAuto="0"/>
      <p:bldP spid="137" grpId="3" uiExpand="1" animBg="1" advAuto="0"/>
      <p:bldP spid="138" grpId="4" uiExpand="1" animBg="1" advAuto="0"/>
      <p:bldP spid="139" grpId="5" uiExpand="1" animBg="1" advAuto="0"/>
      <p:bldP spid="140" grpId="6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Rectangle"/>
          <p:cNvSpPr/>
          <p:nvPr/>
        </p:nvSpPr>
        <p:spPr>
          <a:xfrm>
            <a:off x="-23085" y="0"/>
            <a:ext cx="24430170" cy="13905111"/>
          </a:xfrm>
          <a:prstGeom prst="rect">
            <a:avLst/>
          </a:prstGeom>
          <a:solidFill>
            <a:srgbClr val="FFFFFF">
              <a:alpha val="71642"/>
            </a:srgbClr>
          </a:solidFill>
          <a:ln w="12700">
            <a:miter lim="400000"/>
          </a:ln>
        </p:spPr>
        <p:txBody>
          <a:bodyPr tIns="91439" bIns="91439" anchor="ctr"/>
          <a:lstStyle/>
          <a:p>
            <a:endParaRPr/>
          </a:p>
        </p:txBody>
      </p:sp>
      <p:sp>
        <p:nvSpPr>
          <p:cNvPr id="147" name="Evolution de l’épargne en 2021"/>
          <p:cNvSpPr txBox="1"/>
          <p:nvPr/>
        </p:nvSpPr>
        <p:spPr>
          <a:xfrm>
            <a:off x="1095507" y="-3838719"/>
            <a:ext cx="23645337" cy="15290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>
              <a:defRPr sz="9000" b="1"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r>
              <a:t>Evolution de l’épargne en 2021</a:t>
            </a:r>
          </a:p>
        </p:txBody>
      </p:sp>
      <p:sp>
        <p:nvSpPr>
          <p:cNvPr id="148" name="315 587"/>
          <p:cNvSpPr txBox="1"/>
          <p:nvPr/>
        </p:nvSpPr>
        <p:spPr>
          <a:xfrm>
            <a:off x="9705438" y="6711798"/>
            <a:ext cx="13113861" cy="372409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>
              <a:defRPr sz="23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fr-FR" dirty="0"/>
              <a:t>421</a:t>
            </a:r>
            <a:r>
              <a:rPr dirty="0"/>
              <a:t> </a:t>
            </a:r>
            <a:r>
              <a:rPr lang="fr-FR" dirty="0"/>
              <a:t>386</a:t>
            </a:r>
            <a:endParaRPr dirty="0"/>
          </a:p>
        </p:txBody>
      </p:sp>
      <p:sp>
        <p:nvSpPr>
          <p:cNvPr id="149" name="incluant l’épargne apportée à la BT"/>
          <p:cNvSpPr txBox="1"/>
          <p:nvPr/>
        </p:nvSpPr>
        <p:spPr>
          <a:xfrm>
            <a:off x="11995228" y="2065123"/>
            <a:ext cx="9089686" cy="8051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>
              <a:defRPr sz="4200"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r>
              <a:t>incluant l’épargne apportée à la BT</a:t>
            </a:r>
          </a:p>
        </p:txBody>
      </p:sp>
      <p:grpSp>
        <p:nvGrpSpPr>
          <p:cNvPr id="152" name="Grouper"/>
          <p:cNvGrpSpPr/>
          <p:nvPr/>
        </p:nvGrpSpPr>
        <p:grpSpPr>
          <a:xfrm>
            <a:off x="20433461" y="4728810"/>
            <a:ext cx="1902484" cy="1902484"/>
            <a:chOff x="0" y="0"/>
            <a:chExt cx="1902482" cy="1902482"/>
          </a:xfrm>
        </p:grpSpPr>
        <p:sp>
          <p:nvSpPr>
            <p:cNvPr id="150" name="Cercle"/>
            <p:cNvSpPr/>
            <p:nvPr/>
          </p:nvSpPr>
          <p:spPr>
            <a:xfrm>
              <a:off x="0" y="0"/>
              <a:ext cx="1902482" cy="1902482"/>
            </a:xfrm>
            <a:prstGeom prst="ellipse">
              <a:avLst/>
            </a:prstGeom>
            <a:solidFill>
              <a:srgbClr val="F07500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51" name="+5%"/>
            <p:cNvSpPr txBox="1"/>
            <p:nvPr/>
          </p:nvSpPr>
          <p:spPr>
            <a:xfrm>
              <a:off x="0" y="358151"/>
              <a:ext cx="1902482" cy="116954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algn="ctr">
                <a:defRPr sz="64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dirty="0"/>
                <a:t>+</a:t>
              </a:r>
              <a:r>
                <a:rPr lang="fr-FR" dirty="0"/>
                <a:t>4</a:t>
              </a:r>
              <a:r>
                <a:rPr dirty="0"/>
                <a:t>%</a:t>
              </a:r>
            </a:p>
          </p:txBody>
        </p:sp>
      </p:grpSp>
      <p:sp>
        <p:nvSpPr>
          <p:cNvPr id="153" name="Evolution de l’épargne en 2025"/>
          <p:cNvSpPr txBox="1"/>
          <p:nvPr/>
        </p:nvSpPr>
        <p:spPr>
          <a:xfrm>
            <a:off x="706040" y="648614"/>
            <a:ext cx="23645338" cy="15290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>
              <a:defRPr sz="9000" b="1"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r>
              <a:t>Evolution de l’épargne en 2025</a:t>
            </a:r>
          </a:p>
        </p:txBody>
      </p:sp>
      <p:sp>
        <p:nvSpPr>
          <p:cNvPr id="154" name="Your text here"/>
          <p:cNvSpPr txBox="1"/>
          <p:nvPr/>
        </p:nvSpPr>
        <p:spPr>
          <a:xfrm>
            <a:off x="11477794" y="16025638"/>
            <a:ext cx="4760279" cy="5867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320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</a:lstStyle>
          <a:p>
            <a:r>
              <a:t>Your text here</a:t>
            </a:r>
          </a:p>
        </p:txBody>
      </p:sp>
      <p:grpSp>
        <p:nvGrpSpPr>
          <p:cNvPr id="157" name="Grouper"/>
          <p:cNvGrpSpPr/>
          <p:nvPr/>
        </p:nvGrpSpPr>
        <p:grpSpPr>
          <a:xfrm>
            <a:off x="-7403636" y="-2717523"/>
            <a:ext cx="14275139" cy="1291714"/>
            <a:chOff x="0" y="0"/>
            <a:chExt cx="14275137" cy="1291713"/>
          </a:xfrm>
        </p:grpSpPr>
        <p:sp>
          <p:nvSpPr>
            <p:cNvPr id="155" name="Figure"/>
            <p:cNvSpPr/>
            <p:nvPr/>
          </p:nvSpPr>
          <p:spPr>
            <a:xfrm>
              <a:off x="0" y="0"/>
              <a:ext cx="14275138" cy="12917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0622" y="0"/>
                  </a:lnTo>
                  <a:lnTo>
                    <a:pt x="21600" y="10800"/>
                  </a:lnTo>
                  <a:lnTo>
                    <a:pt x="20622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919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56" name="Parts sociales"/>
            <p:cNvSpPr txBox="1"/>
            <p:nvPr/>
          </p:nvSpPr>
          <p:spPr>
            <a:xfrm>
              <a:off x="7677839" y="192466"/>
              <a:ext cx="3799263" cy="90678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algn="ctr">
                <a:defRPr sz="4800">
                  <a:solidFill>
                    <a:srgbClr val="FFFFFF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1pPr>
            </a:lstStyle>
            <a:p>
              <a:r>
                <a:t>Parts sociales</a:t>
              </a:r>
            </a:p>
          </p:txBody>
        </p:sp>
      </p:grpSp>
      <p:grpSp>
        <p:nvGrpSpPr>
          <p:cNvPr id="160" name="Grouper"/>
          <p:cNvGrpSpPr/>
          <p:nvPr/>
        </p:nvGrpSpPr>
        <p:grpSpPr>
          <a:xfrm>
            <a:off x="-4986369" y="5848410"/>
            <a:ext cx="13220841" cy="1291714"/>
            <a:chOff x="0" y="0"/>
            <a:chExt cx="13220839" cy="1291713"/>
          </a:xfrm>
        </p:grpSpPr>
        <p:sp>
          <p:nvSpPr>
            <p:cNvPr id="158" name="Figure"/>
            <p:cNvSpPr/>
            <p:nvPr/>
          </p:nvSpPr>
          <p:spPr>
            <a:xfrm>
              <a:off x="0" y="0"/>
              <a:ext cx="13220840" cy="12917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0545" y="0"/>
                  </a:lnTo>
                  <a:lnTo>
                    <a:pt x="21600" y="10800"/>
                  </a:lnTo>
                  <a:lnTo>
                    <a:pt x="20545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BF84D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59" name="Comptes courants créditeurs"/>
            <p:cNvSpPr txBox="1"/>
            <p:nvPr/>
          </p:nvSpPr>
          <p:spPr>
            <a:xfrm>
              <a:off x="6170830" y="192466"/>
              <a:ext cx="6699212" cy="90678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algn="ctr">
                <a:lnSpc>
                  <a:spcPct val="80000"/>
                </a:lnSpc>
                <a:defRPr sz="4800">
                  <a:latin typeface="Bebas Neue"/>
                  <a:ea typeface="Bebas Neue"/>
                  <a:cs typeface="Bebas Neue"/>
                  <a:sym typeface="Bebas Neue"/>
                </a:defRPr>
              </a:lvl1pPr>
            </a:lstStyle>
            <a:p>
              <a:r>
                <a:t>Comptes courants créditeurs</a:t>
              </a:r>
            </a:p>
          </p:txBody>
        </p:sp>
      </p:grpSp>
      <p:sp>
        <p:nvSpPr>
          <p:cNvPr id="161" name="en milliers d’euros"/>
          <p:cNvSpPr txBox="1"/>
          <p:nvPr/>
        </p:nvSpPr>
        <p:spPr>
          <a:xfrm>
            <a:off x="18957726" y="9900809"/>
            <a:ext cx="4862041" cy="7797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>
              <a:defRPr sz="4000"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r>
              <a:t>en milliers d’euros</a:t>
            </a:r>
          </a:p>
        </p:txBody>
      </p:sp>
      <p:grpSp>
        <p:nvGrpSpPr>
          <p:cNvPr id="164" name="Grouper"/>
          <p:cNvGrpSpPr/>
          <p:nvPr/>
        </p:nvGrpSpPr>
        <p:grpSpPr>
          <a:xfrm>
            <a:off x="-4986370" y="7247059"/>
            <a:ext cx="12353523" cy="1291714"/>
            <a:chOff x="0" y="0"/>
            <a:chExt cx="12353521" cy="1291713"/>
          </a:xfrm>
        </p:grpSpPr>
        <p:sp>
          <p:nvSpPr>
            <p:cNvPr id="162" name="Figure"/>
            <p:cNvSpPr/>
            <p:nvPr/>
          </p:nvSpPr>
          <p:spPr>
            <a:xfrm>
              <a:off x="0" y="0"/>
              <a:ext cx="12353522" cy="12917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0471" y="0"/>
                  </a:lnTo>
                  <a:lnTo>
                    <a:pt x="21600" y="10800"/>
                  </a:lnTo>
                  <a:lnTo>
                    <a:pt x="20471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2872C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63" name="Epargne bancaire"/>
            <p:cNvSpPr txBox="1"/>
            <p:nvPr/>
          </p:nvSpPr>
          <p:spPr>
            <a:xfrm>
              <a:off x="5638444" y="154366"/>
              <a:ext cx="5343834" cy="90678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algn="ctr">
                <a:defRPr sz="4800">
                  <a:solidFill>
                    <a:srgbClr val="FFFFFF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1pPr>
            </a:lstStyle>
            <a:p>
              <a:r>
                <a:t>Epargne bancaire</a:t>
              </a:r>
            </a:p>
          </p:txBody>
        </p:sp>
      </p:grpSp>
      <p:grpSp>
        <p:nvGrpSpPr>
          <p:cNvPr id="167" name="Grouper"/>
          <p:cNvGrpSpPr/>
          <p:nvPr/>
        </p:nvGrpSpPr>
        <p:grpSpPr>
          <a:xfrm>
            <a:off x="-4986371" y="8643263"/>
            <a:ext cx="12866880" cy="1291714"/>
            <a:chOff x="0" y="0"/>
            <a:chExt cx="12866878" cy="1291713"/>
          </a:xfrm>
        </p:grpSpPr>
        <p:sp>
          <p:nvSpPr>
            <p:cNvPr id="165" name="Figure"/>
            <p:cNvSpPr/>
            <p:nvPr/>
          </p:nvSpPr>
          <p:spPr>
            <a:xfrm>
              <a:off x="0" y="0"/>
              <a:ext cx="12866879" cy="12917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0516" y="0"/>
                  </a:lnTo>
                  <a:lnTo>
                    <a:pt x="21600" y="10800"/>
                  </a:lnTo>
                  <a:lnTo>
                    <a:pt x="20516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3414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66" name="Titres"/>
            <p:cNvSpPr txBox="1"/>
            <p:nvPr/>
          </p:nvSpPr>
          <p:spPr>
            <a:xfrm>
              <a:off x="5235175" y="192466"/>
              <a:ext cx="3799262" cy="90678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algn="ctr">
                <a:defRPr sz="4800">
                  <a:solidFill>
                    <a:srgbClr val="FFFFFF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1pPr>
            </a:lstStyle>
            <a:p>
              <a:r>
                <a:t>Titres</a:t>
              </a:r>
            </a:p>
          </p:txBody>
        </p:sp>
      </p:grpSp>
      <p:grpSp>
        <p:nvGrpSpPr>
          <p:cNvPr id="170" name="Grouper"/>
          <p:cNvGrpSpPr/>
          <p:nvPr/>
        </p:nvGrpSpPr>
        <p:grpSpPr>
          <a:xfrm>
            <a:off x="-5296087" y="10062295"/>
            <a:ext cx="13486312" cy="1291714"/>
            <a:chOff x="0" y="0"/>
            <a:chExt cx="13486310" cy="1291713"/>
          </a:xfrm>
        </p:grpSpPr>
        <p:sp>
          <p:nvSpPr>
            <p:cNvPr id="168" name="Figure"/>
            <p:cNvSpPr/>
            <p:nvPr/>
          </p:nvSpPr>
          <p:spPr>
            <a:xfrm>
              <a:off x="0" y="0"/>
              <a:ext cx="13486311" cy="12917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0566" y="0"/>
                  </a:lnTo>
                  <a:lnTo>
                    <a:pt x="21600" y="10800"/>
                  </a:lnTo>
                  <a:lnTo>
                    <a:pt x="20566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AB2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69" name="Assurance vie &amp; CAPITALISATION"/>
            <p:cNvSpPr txBox="1"/>
            <p:nvPr/>
          </p:nvSpPr>
          <p:spPr>
            <a:xfrm>
              <a:off x="6687890" y="192466"/>
              <a:ext cx="6427270" cy="90678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algn="ctr">
                <a:defRPr sz="4800">
                  <a:latin typeface="Bebas Neue"/>
                  <a:ea typeface="Bebas Neue"/>
                  <a:cs typeface="Bebas Neue"/>
                  <a:sym typeface="Bebas Neue"/>
                </a:defRPr>
              </a:lvl1pPr>
            </a:lstStyle>
            <a:p>
              <a:r>
                <a:t>Assurance vie &amp; CAPITALISATION</a:t>
              </a:r>
            </a:p>
          </p:txBody>
        </p:sp>
      </p:grpSp>
      <p:grpSp>
        <p:nvGrpSpPr>
          <p:cNvPr id="173" name="Grouper"/>
          <p:cNvGrpSpPr/>
          <p:nvPr/>
        </p:nvGrpSpPr>
        <p:grpSpPr>
          <a:xfrm>
            <a:off x="-3360769" y="15651943"/>
            <a:ext cx="11844325" cy="1291714"/>
            <a:chOff x="0" y="0"/>
            <a:chExt cx="11844324" cy="1291713"/>
          </a:xfrm>
        </p:grpSpPr>
        <p:sp>
          <p:nvSpPr>
            <p:cNvPr id="171" name="Figure"/>
            <p:cNvSpPr/>
            <p:nvPr/>
          </p:nvSpPr>
          <p:spPr>
            <a:xfrm>
              <a:off x="0" y="0"/>
              <a:ext cx="11844325" cy="12917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0422" y="0"/>
                  </a:lnTo>
                  <a:lnTo>
                    <a:pt x="21600" y="10800"/>
                  </a:lnTo>
                  <a:lnTo>
                    <a:pt x="20422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352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72" name="Livrets"/>
            <p:cNvSpPr txBox="1"/>
            <p:nvPr/>
          </p:nvSpPr>
          <p:spPr>
            <a:xfrm>
              <a:off x="5369329" y="192466"/>
              <a:ext cx="3799263" cy="90678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algn="ctr">
                <a:defRPr sz="4800">
                  <a:solidFill>
                    <a:srgbClr val="FFFFFF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1pPr>
            </a:lstStyle>
            <a:p>
              <a:r>
                <a:t>Livrets</a:t>
              </a:r>
            </a:p>
          </p:txBody>
        </p:sp>
      </p:grpSp>
      <p:pic>
        <p:nvPicPr>
          <p:cNvPr id="174" name="N_LOGO_CM_2018.png" descr="N_LOGO_CM_2018.png"/>
          <p:cNvPicPr>
            <a:picLocks noChangeAspect="1"/>
          </p:cNvPicPr>
          <p:nvPr/>
        </p:nvPicPr>
        <p:blipFill>
          <a:blip r:embed="rId3"/>
          <a:srcRect t="23652" b="11801"/>
          <a:stretch>
            <a:fillRect/>
          </a:stretch>
        </p:blipFill>
        <p:spPr>
          <a:xfrm>
            <a:off x="18059548" y="12289854"/>
            <a:ext cx="5515517" cy="8604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r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"/>
                            </p:stCondLst>
                            <p:childTnLst>
                              <p:par>
                                <p:cTn id="9" presetID="23" presetClass="entr" presetSubtype="16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00"/>
                            </p:stCondLst>
                            <p:childTnLst>
                              <p:par>
                                <p:cTn id="14" presetID="23" presetClass="entr" presetSubtype="16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00"/>
                            </p:stCondLst>
                            <p:childTnLst>
                              <p:par>
                                <p:cTn id="19" presetID="2" presetClass="entr" presetSubtype="8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200"/>
                            </p:stCondLst>
                            <p:childTnLst>
                              <p:par>
                                <p:cTn id="24" presetID="2" presetClass="entr" presetSubtype="8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200"/>
                            </p:stCondLst>
                            <p:childTnLst>
                              <p:par>
                                <p:cTn id="29" presetID="2" presetClass="entr" presetSubtype="8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200"/>
                            </p:stCondLst>
                            <p:childTnLst>
                              <p:par>
                                <p:cTn id="34" presetID="2" presetClass="entr" presetSubtype="8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200"/>
                            </p:stCondLst>
                            <p:childTnLst>
                              <p:par>
                                <p:cTn id="39" presetID="2" presetClass="entr" presetSubtype="8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200"/>
                            </p:stCondLst>
                            <p:childTnLst>
                              <p:par>
                                <p:cTn id="44" presetID="2" presetClass="entr" presetSubtype="8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" grpId="1" animBg="1" advAuto="0"/>
      <p:bldP spid="152" grpId="3" animBg="1" advAuto="0"/>
      <p:bldP spid="157" grpId="8" animBg="1" advAuto="0"/>
      <p:bldP spid="160" grpId="4" animBg="1" advAuto="0"/>
      <p:bldP spid="161" grpId="2" animBg="1" advAuto="0"/>
      <p:bldP spid="164" grpId="5" animBg="1" advAuto="0"/>
      <p:bldP spid="167" grpId="6" animBg="1" advAuto="0"/>
      <p:bldP spid="170" grpId="7" animBg="1" advAuto="0"/>
      <p:bldP spid="173" grpId="9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Rectangle"/>
          <p:cNvSpPr/>
          <p:nvPr/>
        </p:nvSpPr>
        <p:spPr>
          <a:xfrm>
            <a:off x="-23085" y="-54800"/>
            <a:ext cx="24430170" cy="13905112"/>
          </a:xfrm>
          <a:prstGeom prst="rect">
            <a:avLst/>
          </a:prstGeom>
          <a:solidFill>
            <a:srgbClr val="FFFFFF">
              <a:alpha val="71838"/>
            </a:srgbClr>
          </a:solidFill>
          <a:ln w="12700">
            <a:miter lim="400000"/>
          </a:ln>
        </p:spPr>
        <p:txBody>
          <a:bodyPr tIns="91439" bIns="91439" anchor="ctr"/>
          <a:lstStyle/>
          <a:p>
            <a:endParaRPr/>
          </a:p>
        </p:txBody>
      </p:sp>
      <p:sp>
        <p:nvSpPr>
          <p:cNvPr id="197" name="Evolution de l’épargne en 2025"/>
          <p:cNvSpPr txBox="1"/>
          <p:nvPr/>
        </p:nvSpPr>
        <p:spPr>
          <a:xfrm>
            <a:off x="706040" y="674014"/>
            <a:ext cx="23645338" cy="15290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>
              <a:defRPr sz="9000" b="1"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r>
              <a:t>Evolution de l’épargne en 2025</a:t>
            </a:r>
          </a:p>
        </p:txBody>
      </p:sp>
      <p:sp>
        <p:nvSpPr>
          <p:cNvPr id="198" name="en milliers d’euros"/>
          <p:cNvSpPr txBox="1"/>
          <p:nvPr/>
        </p:nvSpPr>
        <p:spPr>
          <a:xfrm>
            <a:off x="16217633" y="1914070"/>
            <a:ext cx="4841815" cy="8051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>
              <a:defRPr sz="4200"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r>
              <a:t>en milliers d’euros</a:t>
            </a:r>
          </a:p>
        </p:txBody>
      </p:sp>
      <p:pic>
        <p:nvPicPr>
          <p:cNvPr id="200" name="N_LOGO_CM_2018.png" descr="N_LOGO_CM_2018.png"/>
          <p:cNvPicPr>
            <a:picLocks noChangeAspect="1"/>
          </p:cNvPicPr>
          <p:nvPr/>
        </p:nvPicPr>
        <p:blipFill>
          <a:blip r:embed="rId3"/>
          <a:srcRect t="23652" b="11801"/>
          <a:stretch>
            <a:fillRect/>
          </a:stretch>
        </p:blipFill>
        <p:spPr>
          <a:xfrm>
            <a:off x="18059548" y="12289854"/>
            <a:ext cx="5515517" cy="86049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2" name="Graphique 3D à barres">
            <a:extLst>
              <a:ext uri="{FF2B5EF4-FFF2-40B4-BE49-F238E27FC236}">
                <a16:creationId xmlns:a16="http://schemas.microsoft.com/office/drawing/2014/main" id="{BD5220D6-EDE3-7343-7C41-6025B3CDE09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79130651"/>
              </p:ext>
            </p:extLst>
          </p:nvPr>
        </p:nvGraphicFramePr>
        <p:xfrm>
          <a:off x="5272443" y="2971664"/>
          <a:ext cx="16324361" cy="100703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+16%">
            <a:extLst>
              <a:ext uri="{FF2B5EF4-FFF2-40B4-BE49-F238E27FC236}">
                <a16:creationId xmlns:a16="http://schemas.microsoft.com/office/drawing/2014/main" id="{74B71B08-DAF7-FF9F-A4BB-204653DD6EF7}"/>
              </a:ext>
            </a:extLst>
          </p:cNvPr>
          <p:cNvSpPr txBox="1"/>
          <p:nvPr/>
        </p:nvSpPr>
        <p:spPr>
          <a:xfrm>
            <a:off x="12186948" y="4822846"/>
            <a:ext cx="2238791" cy="110799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>
              <a:defRPr sz="6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+</a:t>
            </a:r>
            <a:r>
              <a:rPr lang="fr-FR" dirty="0"/>
              <a:t>7</a:t>
            </a:r>
            <a:r>
              <a:rPr dirty="0"/>
              <a:t>%</a:t>
            </a:r>
          </a:p>
        </p:txBody>
      </p:sp>
      <p:sp>
        <p:nvSpPr>
          <p:cNvPr id="4" name="+5%">
            <a:extLst>
              <a:ext uri="{FF2B5EF4-FFF2-40B4-BE49-F238E27FC236}">
                <a16:creationId xmlns:a16="http://schemas.microsoft.com/office/drawing/2014/main" id="{72E7A84A-918A-51D0-F577-14BEE0CA7DD4}"/>
              </a:ext>
            </a:extLst>
          </p:cNvPr>
          <p:cNvSpPr txBox="1"/>
          <p:nvPr/>
        </p:nvSpPr>
        <p:spPr>
          <a:xfrm>
            <a:off x="20789985" y="6528790"/>
            <a:ext cx="1902483" cy="110799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>
              <a:defRPr sz="6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+</a:t>
            </a:r>
            <a:r>
              <a:rPr lang="fr-FR" dirty="0"/>
              <a:t>1</a:t>
            </a:r>
            <a:r>
              <a:rPr dirty="0"/>
              <a:t>%</a:t>
            </a:r>
          </a:p>
        </p:txBody>
      </p:sp>
      <p:sp>
        <p:nvSpPr>
          <p:cNvPr id="5" name="+9%">
            <a:extLst>
              <a:ext uri="{FF2B5EF4-FFF2-40B4-BE49-F238E27FC236}">
                <a16:creationId xmlns:a16="http://schemas.microsoft.com/office/drawing/2014/main" id="{46443E46-6F4C-E563-8A46-28ED94E84118}"/>
              </a:ext>
            </a:extLst>
          </p:cNvPr>
          <p:cNvSpPr txBox="1"/>
          <p:nvPr/>
        </p:nvSpPr>
        <p:spPr>
          <a:xfrm>
            <a:off x="15247009" y="8480470"/>
            <a:ext cx="1902483" cy="110799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>
              <a:defRPr sz="6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+</a:t>
            </a:r>
            <a:r>
              <a:rPr lang="fr-FR" dirty="0"/>
              <a:t>5</a:t>
            </a:r>
            <a:r>
              <a:rPr dirty="0"/>
              <a:t>%</a:t>
            </a:r>
          </a:p>
        </p:txBody>
      </p:sp>
      <p:sp>
        <p:nvSpPr>
          <p:cNvPr id="6" name="-1%">
            <a:extLst>
              <a:ext uri="{FF2B5EF4-FFF2-40B4-BE49-F238E27FC236}">
                <a16:creationId xmlns:a16="http://schemas.microsoft.com/office/drawing/2014/main" id="{46CE3302-B810-5F54-7F80-2CE846096694}"/>
              </a:ext>
            </a:extLst>
          </p:cNvPr>
          <p:cNvSpPr txBox="1"/>
          <p:nvPr/>
        </p:nvSpPr>
        <p:spPr>
          <a:xfrm>
            <a:off x="26421015" y="10454849"/>
            <a:ext cx="1902483" cy="1071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>
              <a:defRPr sz="6000">
                <a:latin typeface="Raleway SemiBold"/>
                <a:ea typeface="Raleway SemiBold"/>
                <a:cs typeface="Raleway SemiBold"/>
                <a:sym typeface="Raleway SemiBold"/>
              </a:defRPr>
            </a:lvl1pPr>
          </a:lstStyle>
          <a:p>
            <a:r>
              <a:rPr dirty="0"/>
              <a:t>-1%</a:t>
            </a:r>
          </a:p>
        </p:txBody>
      </p:sp>
      <p:grpSp>
        <p:nvGrpSpPr>
          <p:cNvPr id="7" name="Grouper">
            <a:extLst>
              <a:ext uri="{FF2B5EF4-FFF2-40B4-BE49-F238E27FC236}">
                <a16:creationId xmlns:a16="http://schemas.microsoft.com/office/drawing/2014/main" id="{B2303CD6-B9F0-3AA2-7EBB-089F18A39D77}"/>
              </a:ext>
            </a:extLst>
          </p:cNvPr>
          <p:cNvGrpSpPr/>
          <p:nvPr/>
        </p:nvGrpSpPr>
        <p:grpSpPr>
          <a:xfrm>
            <a:off x="8953040" y="8279072"/>
            <a:ext cx="6092679" cy="1520763"/>
            <a:chOff x="0" y="165100"/>
            <a:chExt cx="6092678" cy="1520762"/>
          </a:xfrm>
        </p:grpSpPr>
        <p:sp>
          <p:nvSpPr>
            <p:cNvPr id="8" name="dont Parts B">
              <a:extLst>
                <a:ext uri="{FF2B5EF4-FFF2-40B4-BE49-F238E27FC236}">
                  <a16:creationId xmlns:a16="http://schemas.microsoft.com/office/drawing/2014/main" id="{C8D0ADAB-0192-A6F9-E117-3519C7695E52}"/>
                </a:ext>
              </a:extLst>
            </p:cNvPr>
            <p:cNvSpPr txBox="1"/>
            <p:nvPr/>
          </p:nvSpPr>
          <p:spPr>
            <a:xfrm>
              <a:off x="-1" y="554416"/>
              <a:ext cx="2874661" cy="83943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>
                <a:defRPr>
                  <a:latin typeface="Raleway Medium"/>
                  <a:ea typeface="Raleway Medium"/>
                  <a:cs typeface="Raleway Medium"/>
                  <a:sym typeface="Raleway Medium"/>
                </a:defRPr>
              </a:lvl1pPr>
            </a:lstStyle>
            <a:p>
              <a:r>
                <a:rPr dirty="0" err="1"/>
                <a:t>dont</a:t>
              </a:r>
              <a:r>
                <a:rPr dirty="0"/>
                <a:t> Parts B</a:t>
              </a:r>
            </a:p>
          </p:txBody>
        </p:sp>
        <p:sp>
          <p:nvSpPr>
            <p:cNvPr id="9" name="19 685">
              <a:extLst>
                <a:ext uri="{FF2B5EF4-FFF2-40B4-BE49-F238E27FC236}">
                  <a16:creationId xmlns:a16="http://schemas.microsoft.com/office/drawing/2014/main" id="{EABFA41E-65E7-0F17-0AE3-85A5E68A51C1}"/>
                </a:ext>
              </a:extLst>
            </p:cNvPr>
            <p:cNvSpPr txBox="1"/>
            <p:nvPr/>
          </p:nvSpPr>
          <p:spPr>
            <a:xfrm>
              <a:off x="2908059" y="165100"/>
              <a:ext cx="3184620" cy="152076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>
                <a:defRPr sz="7700" b="1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lang="fr-FR" dirty="0"/>
                <a:t>16</a:t>
              </a:r>
              <a:r>
                <a:rPr dirty="0"/>
                <a:t> </a:t>
              </a:r>
              <a:r>
                <a:rPr lang="fr-FR" dirty="0"/>
                <a:t>002</a:t>
              </a:r>
              <a:endParaRPr dirty="0"/>
            </a:p>
          </p:txBody>
        </p:sp>
      </p:grpSp>
      <p:grpSp>
        <p:nvGrpSpPr>
          <p:cNvPr id="10" name="Grouper">
            <a:extLst>
              <a:ext uri="{FF2B5EF4-FFF2-40B4-BE49-F238E27FC236}">
                <a16:creationId xmlns:a16="http://schemas.microsoft.com/office/drawing/2014/main" id="{2CBA777F-EBC9-E824-9529-7B3931766923}"/>
              </a:ext>
            </a:extLst>
          </p:cNvPr>
          <p:cNvGrpSpPr/>
          <p:nvPr/>
        </p:nvGrpSpPr>
        <p:grpSpPr>
          <a:xfrm>
            <a:off x="349002" y="4546074"/>
            <a:ext cx="5619131" cy="1605282"/>
            <a:chOff x="-292825" y="0"/>
            <a:chExt cx="4972042" cy="1605281"/>
          </a:xfrm>
        </p:grpSpPr>
        <p:sp>
          <p:nvSpPr>
            <p:cNvPr id="11" name="Rectangle aux angles arrondis">
              <a:extLst>
                <a:ext uri="{FF2B5EF4-FFF2-40B4-BE49-F238E27FC236}">
                  <a16:creationId xmlns:a16="http://schemas.microsoft.com/office/drawing/2014/main" id="{C933A5C1-5DC0-8E9A-A3F7-3C0EF84174E1}"/>
                </a:ext>
              </a:extLst>
            </p:cNvPr>
            <p:cNvSpPr/>
            <p:nvPr/>
          </p:nvSpPr>
          <p:spPr>
            <a:xfrm>
              <a:off x="143840" y="0"/>
              <a:ext cx="4070795" cy="1605281"/>
            </a:xfrm>
            <a:prstGeom prst="roundRect">
              <a:avLst>
                <a:gd name="adj" fmla="val 13786"/>
              </a:avLst>
            </a:prstGeom>
            <a:solidFill>
              <a:srgbClr val="B686CF"/>
            </a:solidFill>
            <a:ln w="25400" cap="flat">
              <a:solidFill>
                <a:srgbClr val="127263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" name="Comptes courants créditeurs">
              <a:extLst>
                <a:ext uri="{FF2B5EF4-FFF2-40B4-BE49-F238E27FC236}">
                  <a16:creationId xmlns:a16="http://schemas.microsoft.com/office/drawing/2014/main" id="{C400D080-331A-6A3E-6513-4632C8CEA01D}"/>
                </a:ext>
              </a:extLst>
            </p:cNvPr>
            <p:cNvSpPr txBox="1"/>
            <p:nvPr/>
          </p:nvSpPr>
          <p:spPr>
            <a:xfrm>
              <a:off x="-292825" y="100602"/>
              <a:ext cx="4972042" cy="141576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algn="ctr">
                <a:defRPr sz="4800">
                  <a:latin typeface="Bebas Neue"/>
                  <a:ea typeface="Bebas Neue"/>
                  <a:cs typeface="Bebas Neue"/>
                  <a:sym typeface="Bebas Neue"/>
                </a:defRPr>
              </a:lvl1pPr>
            </a:lstStyle>
            <a:p>
              <a:r>
                <a:rPr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Comptes</a:t>
              </a:r>
              <a:r>
                <a:rPr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courants </a:t>
              </a:r>
              <a:r>
                <a:rPr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créditeurs</a:t>
              </a:r>
              <a:endParaRPr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er">
            <a:extLst>
              <a:ext uri="{FF2B5EF4-FFF2-40B4-BE49-F238E27FC236}">
                <a16:creationId xmlns:a16="http://schemas.microsoft.com/office/drawing/2014/main" id="{6C64D80D-F445-352C-0837-3CAD67523750}"/>
              </a:ext>
            </a:extLst>
          </p:cNvPr>
          <p:cNvGrpSpPr/>
          <p:nvPr/>
        </p:nvGrpSpPr>
        <p:grpSpPr>
          <a:xfrm>
            <a:off x="842497" y="6239616"/>
            <a:ext cx="4566353" cy="1718813"/>
            <a:chOff x="0" y="0"/>
            <a:chExt cx="4070795" cy="1718812"/>
          </a:xfrm>
        </p:grpSpPr>
        <p:sp>
          <p:nvSpPr>
            <p:cNvPr id="14" name="Rectangle aux angles arrondis">
              <a:extLst>
                <a:ext uri="{FF2B5EF4-FFF2-40B4-BE49-F238E27FC236}">
                  <a16:creationId xmlns:a16="http://schemas.microsoft.com/office/drawing/2014/main" id="{E8691474-B452-FE7A-236A-1E9261AD8A13}"/>
                </a:ext>
              </a:extLst>
            </p:cNvPr>
            <p:cNvSpPr/>
            <p:nvPr/>
          </p:nvSpPr>
          <p:spPr>
            <a:xfrm>
              <a:off x="0" y="0"/>
              <a:ext cx="4070795" cy="1718812"/>
            </a:xfrm>
            <a:prstGeom prst="roundRect">
              <a:avLst>
                <a:gd name="adj" fmla="val 12876"/>
              </a:avLst>
            </a:prstGeom>
            <a:solidFill>
              <a:srgbClr val="3D70C7"/>
            </a:solidFill>
            <a:ln w="25400" cap="flat">
              <a:solidFill>
                <a:srgbClr val="127263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5" name="éPARGNE…">
              <a:extLst>
                <a:ext uri="{FF2B5EF4-FFF2-40B4-BE49-F238E27FC236}">
                  <a16:creationId xmlns:a16="http://schemas.microsoft.com/office/drawing/2014/main" id="{DB440802-A939-8C4F-4FE6-27718DC62893}"/>
                </a:ext>
              </a:extLst>
            </p:cNvPr>
            <p:cNvSpPr txBox="1"/>
            <p:nvPr/>
          </p:nvSpPr>
          <p:spPr>
            <a:xfrm>
              <a:off x="906545" y="100831"/>
              <a:ext cx="2096684" cy="141576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/>
            <a:p>
              <a:pPr algn="ctr">
                <a:defRPr sz="4800">
                  <a:solidFill>
                    <a:srgbClr val="FFFFFF"/>
                  </a:solidFill>
                  <a:latin typeface="Bebas Neue"/>
                  <a:ea typeface="Bebas Neue"/>
                  <a:cs typeface="Bebas Neue"/>
                  <a:sym typeface="Bebas Neue"/>
                </a:defRPr>
              </a:pPr>
              <a:r>
                <a:rPr lang="fr-FR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Epargne</a:t>
              </a:r>
            </a:p>
            <a:p>
              <a:pPr algn="ctr">
                <a:defRPr sz="4800">
                  <a:solidFill>
                    <a:srgbClr val="FFFFFF"/>
                  </a:solidFill>
                  <a:latin typeface="Bebas Neue"/>
                  <a:ea typeface="Bebas Neue"/>
                  <a:cs typeface="Bebas Neue"/>
                  <a:sym typeface="Bebas Neue"/>
                </a:defRPr>
              </a:pPr>
              <a:r>
                <a:rPr lang="fr-FR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Bancaire</a:t>
              </a:r>
              <a:endParaRPr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er">
            <a:extLst>
              <a:ext uri="{FF2B5EF4-FFF2-40B4-BE49-F238E27FC236}">
                <a16:creationId xmlns:a16="http://schemas.microsoft.com/office/drawing/2014/main" id="{E61FBC4F-6561-E409-2258-739379268EAC}"/>
              </a:ext>
            </a:extLst>
          </p:cNvPr>
          <p:cNvGrpSpPr/>
          <p:nvPr/>
        </p:nvGrpSpPr>
        <p:grpSpPr>
          <a:xfrm>
            <a:off x="842497" y="8049954"/>
            <a:ext cx="4535012" cy="1603502"/>
            <a:chOff x="0" y="0"/>
            <a:chExt cx="4008113" cy="1603501"/>
          </a:xfrm>
        </p:grpSpPr>
        <p:sp>
          <p:nvSpPr>
            <p:cNvPr id="17" name="Rectangle aux angles arrondis">
              <a:extLst>
                <a:ext uri="{FF2B5EF4-FFF2-40B4-BE49-F238E27FC236}">
                  <a16:creationId xmlns:a16="http://schemas.microsoft.com/office/drawing/2014/main" id="{82F9E3C7-79D7-938A-1BC5-8F1C78DF29E4}"/>
                </a:ext>
              </a:extLst>
            </p:cNvPr>
            <p:cNvSpPr/>
            <p:nvPr/>
          </p:nvSpPr>
          <p:spPr>
            <a:xfrm>
              <a:off x="0" y="0"/>
              <a:ext cx="4008113" cy="1603501"/>
            </a:xfrm>
            <a:prstGeom prst="roundRect">
              <a:avLst>
                <a:gd name="adj" fmla="val 13802"/>
              </a:avLst>
            </a:prstGeom>
            <a:solidFill>
              <a:srgbClr val="E1514E"/>
            </a:solidFill>
            <a:ln w="25400" cap="flat">
              <a:solidFill>
                <a:srgbClr val="127263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8" name="Titres…">
              <a:extLst>
                <a:ext uri="{FF2B5EF4-FFF2-40B4-BE49-F238E27FC236}">
                  <a16:creationId xmlns:a16="http://schemas.microsoft.com/office/drawing/2014/main" id="{EFCFB249-8066-B4CE-D72D-2B04CCA2EAA9}"/>
                </a:ext>
              </a:extLst>
            </p:cNvPr>
            <p:cNvSpPr txBox="1"/>
            <p:nvPr/>
          </p:nvSpPr>
          <p:spPr>
            <a:xfrm>
              <a:off x="782910" y="26773"/>
              <a:ext cx="2281263" cy="141576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/>
            <a:p>
              <a:pPr algn="ctr">
                <a:defRPr sz="4800">
                  <a:solidFill>
                    <a:srgbClr val="FFFFFF"/>
                  </a:solidFill>
                  <a:latin typeface="Bebas Neue"/>
                  <a:ea typeface="Bebas Neue"/>
                  <a:cs typeface="Bebas Neue"/>
                  <a:sym typeface="Bebas Neue"/>
                </a:defRPr>
              </a:pPr>
              <a:r>
                <a:rPr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Titres</a:t>
              </a:r>
              <a:endParaRPr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defRPr sz="4800">
                  <a:solidFill>
                    <a:srgbClr val="FFFFFF"/>
                  </a:solidFill>
                  <a:latin typeface="Bebas Neue"/>
                  <a:ea typeface="Bebas Neue"/>
                  <a:cs typeface="Bebas Neue"/>
                  <a:sym typeface="Bebas Neue"/>
                </a:defRPr>
              </a:pPr>
              <a:r>
                <a:rPr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et </a:t>
              </a:r>
              <a:r>
                <a:rPr lang="fr-FR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r>
                <a:rPr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arts </a:t>
              </a:r>
              <a:r>
                <a:rPr lang="fr-FR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er">
            <a:extLst>
              <a:ext uri="{FF2B5EF4-FFF2-40B4-BE49-F238E27FC236}">
                <a16:creationId xmlns:a16="http://schemas.microsoft.com/office/drawing/2014/main" id="{715B3840-812A-1749-952C-188354F070CD}"/>
              </a:ext>
            </a:extLst>
          </p:cNvPr>
          <p:cNvGrpSpPr/>
          <p:nvPr/>
        </p:nvGrpSpPr>
        <p:grpSpPr>
          <a:xfrm>
            <a:off x="829160" y="9770824"/>
            <a:ext cx="4603108" cy="1718813"/>
            <a:chOff x="0" y="0"/>
            <a:chExt cx="4117630" cy="1718812"/>
          </a:xfrm>
        </p:grpSpPr>
        <p:sp>
          <p:nvSpPr>
            <p:cNvPr id="20" name="Rectangle aux angles arrondis">
              <a:extLst>
                <a:ext uri="{FF2B5EF4-FFF2-40B4-BE49-F238E27FC236}">
                  <a16:creationId xmlns:a16="http://schemas.microsoft.com/office/drawing/2014/main" id="{5A65BEBD-D8D3-5784-1554-0E3F74160C22}"/>
                </a:ext>
              </a:extLst>
            </p:cNvPr>
            <p:cNvSpPr/>
            <p:nvPr/>
          </p:nvSpPr>
          <p:spPr>
            <a:xfrm>
              <a:off x="0" y="0"/>
              <a:ext cx="4117630" cy="1718812"/>
            </a:xfrm>
            <a:prstGeom prst="roundRect">
              <a:avLst>
                <a:gd name="adj" fmla="val 12876"/>
              </a:avLst>
            </a:prstGeom>
            <a:solidFill>
              <a:srgbClr val="F3AE47"/>
            </a:solidFill>
            <a:ln w="25400" cap="flat">
              <a:solidFill>
                <a:srgbClr val="127263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1" name="ASSURANCE VIE…">
              <a:extLst>
                <a:ext uri="{FF2B5EF4-FFF2-40B4-BE49-F238E27FC236}">
                  <a16:creationId xmlns:a16="http://schemas.microsoft.com/office/drawing/2014/main" id="{DFE4D12C-A29D-951B-B58C-2D5487875F7B}"/>
                </a:ext>
              </a:extLst>
            </p:cNvPr>
            <p:cNvSpPr txBox="1"/>
            <p:nvPr/>
          </p:nvSpPr>
          <p:spPr>
            <a:xfrm>
              <a:off x="203883" y="101600"/>
              <a:ext cx="3709883" cy="141576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/>
            <a:p>
              <a:pPr algn="ctr">
                <a:defRPr sz="4800">
                  <a:latin typeface="Bebas Neue"/>
                  <a:ea typeface="Bebas Neue"/>
                  <a:cs typeface="Bebas Neue"/>
                  <a:sym typeface="Bebas Neue"/>
                </a:defRPr>
              </a:pPr>
              <a:r>
                <a:rPr lang="fr-FR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Assurance Vie</a:t>
              </a:r>
            </a:p>
            <a:p>
              <a:pPr algn="ctr">
                <a:defRPr sz="4800">
                  <a:latin typeface="Bebas Neue"/>
                  <a:ea typeface="Bebas Neue"/>
                  <a:cs typeface="Bebas Neue"/>
                  <a:sym typeface="Bebas Neue"/>
                </a:defRPr>
              </a:pPr>
              <a:r>
                <a:rPr lang="fr-FR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et Capitalisation</a:t>
              </a:r>
              <a:endParaRPr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+16%">
            <a:extLst>
              <a:ext uri="{FF2B5EF4-FFF2-40B4-BE49-F238E27FC236}">
                <a16:creationId xmlns:a16="http://schemas.microsoft.com/office/drawing/2014/main" id="{273FC3D7-0F5E-5A83-4A79-83000C40E035}"/>
              </a:ext>
            </a:extLst>
          </p:cNvPr>
          <p:cNvSpPr txBox="1"/>
          <p:nvPr/>
        </p:nvSpPr>
        <p:spPr>
          <a:xfrm>
            <a:off x="12714676" y="10009360"/>
            <a:ext cx="2238791" cy="110799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>
              <a:defRPr sz="6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+</a:t>
            </a:r>
            <a:r>
              <a:rPr lang="fr-FR" dirty="0"/>
              <a:t>7</a:t>
            </a:r>
            <a:r>
              <a:rPr dirty="0"/>
              <a:t>%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1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">
                                            <p:graphicEl>
                                              <a:chart seriesIdx="1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2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">
                                            <p:graphicEl>
                                              <a:chart seriesIdx="2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7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7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3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">
                                            <p:graphicEl>
                                              <a:chart seriesIdx="3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4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" grpId="1" animBg="1" advAuto="0"/>
      <p:bldGraphic spid="2" grpId="0" uiExpand="1">
        <p:bldSub>
          <a:bldChart bld="seriesEl"/>
        </p:bldSub>
      </p:bldGraphic>
      <p:bldP spid="3" grpId="0" animBg="1" advAuto="0"/>
      <p:bldP spid="4" grpId="0" animBg="1" advAuto="0"/>
      <p:bldP spid="5" grpId="0" animBg="1" advAuto="0"/>
      <p:bldP spid="6" grpId="0" animBg="1" advAuto="0"/>
      <p:bldP spid="7" grpId="0" animBg="1" advAuto="0"/>
      <p:bldP spid="10" grpId="0" animBg="1" advAuto="0"/>
      <p:bldP spid="13" grpId="0" animBg="1" advAuto="0"/>
      <p:bldP spid="16" grpId="0" animBg="1" advAuto="0"/>
      <p:bldP spid="19" grpId="0" animBg="1" advAuto="0"/>
      <p:bldP spid="22" grpId="0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Rectangle"/>
          <p:cNvSpPr/>
          <p:nvPr/>
        </p:nvSpPr>
        <p:spPr>
          <a:xfrm>
            <a:off x="-8467" y="-8467"/>
            <a:ext cx="24430170" cy="13905112"/>
          </a:xfrm>
          <a:prstGeom prst="rect">
            <a:avLst/>
          </a:prstGeom>
          <a:solidFill>
            <a:srgbClr val="FFFFFF">
              <a:alpha val="72272"/>
            </a:srgbClr>
          </a:solidFill>
          <a:ln w="12700">
            <a:miter lim="400000"/>
          </a:ln>
        </p:spPr>
        <p:txBody>
          <a:bodyPr tIns="91439" bIns="91439" anchor="ctr"/>
          <a:lstStyle/>
          <a:p>
            <a:endParaRPr/>
          </a:p>
        </p:txBody>
      </p:sp>
      <p:sp>
        <p:nvSpPr>
          <p:cNvPr id="203" name="Structure de l’épargne clientèle"/>
          <p:cNvSpPr txBox="1"/>
          <p:nvPr/>
        </p:nvSpPr>
        <p:spPr>
          <a:xfrm>
            <a:off x="2971617" y="750312"/>
            <a:ext cx="18440766" cy="160133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/>
          <a:lstStyle/>
          <a:p>
            <a:pPr lvl="1" algn="ctr">
              <a:defRPr sz="9000" b="1">
                <a:latin typeface="Raleway"/>
                <a:ea typeface="Raleway"/>
                <a:cs typeface="Raleway"/>
                <a:sym typeface="Raleway"/>
              </a:defRPr>
            </a:pPr>
            <a:r>
              <a:t>Structure de l’épargne clientèle</a:t>
            </a:r>
          </a:p>
        </p:txBody>
      </p:sp>
      <p:sp>
        <p:nvSpPr>
          <p:cNvPr id="204" name="au 31 décembre 2025"/>
          <p:cNvSpPr txBox="1"/>
          <p:nvPr/>
        </p:nvSpPr>
        <p:spPr>
          <a:xfrm>
            <a:off x="13319332" y="2049037"/>
            <a:ext cx="10454112" cy="94900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defRPr sz="4200"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r>
              <a:t>au 31 décembre 2025</a:t>
            </a:r>
          </a:p>
        </p:txBody>
      </p:sp>
      <p:grpSp>
        <p:nvGrpSpPr>
          <p:cNvPr id="208" name="Grouper"/>
          <p:cNvGrpSpPr/>
          <p:nvPr/>
        </p:nvGrpSpPr>
        <p:grpSpPr>
          <a:xfrm>
            <a:off x="14578462" y="10218726"/>
            <a:ext cx="7495587" cy="906781"/>
            <a:chOff x="0" y="0"/>
            <a:chExt cx="7495586" cy="906780"/>
          </a:xfrm>
        </p:grpSpPr>
        <p:sp>
          <p:nvSpPr>
            <p:cNvPr id="206" name="assurance vie et capitalisation"/>
            <p:cNvSpPr txBox="1"/>
            <p:nvPr/>
          </p:nvSpPr>
          <p:spPr>
            <a:xfrm>
              <a:off x="739142" y="0"/>
              <a:ext cx="6756445" cy="90678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>
                <a:defRPr sz="4800">
                  <a:latin typeface="Bebas Neue"/>
                  <a:ea typeface="Bebas Neue"/>
                  <a:cs typeface="Bebas Neue"/>
                  <a:sym typeface="Bebas Neue"/>
                </a:defRPr>
              </a:lvl1pPr>
            </a:lstStyle>
            <a:p>
              <a:r>
                <a:t>assurance vie et capitalisation</a:t>
              </a:r>
            </a:p>
          </p:txBody>
        </p:sp>
        <p:sp>
          <p:nvSpPr>
            <p:cNvPr id="207" name="Cercle"/>
            <p:cNvSpPr/>
            <p:nvPr/>
          </p:nvSpPr>
          <p:spPr>
            <a:xfrm>
              <a:off x="0" y="175767"/>
              <a:ext cx="548641" cy="548641"/>
            </a:xfrm>
            <a:prstGeom prst="ellipse">
              <a:avLst/>
            </a:prstGeom>
            <a:solidFill>
              <a:srgbClr val="F3AE47"/>
            </a:solidFill>
            <a:ln w="25400" cap="flat">
              <a:solidFill>
                <a:srgbClr val="535353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211" name="Grouper"/>
          <p:cNvGrpSpPr/>
          <p:nvPr/>
        </p:nvGrpSpPr>
        <p:grpSpPr>
          <a:xfrm>
            <a:off x="14578461" y="9022133"/>
            <a:ext cx="6529156" cy="906781"/>
            <a:chOff x="0" y="0"/>
            <a:chExt cx="6529154" cy="906780"/>
          </a:xfrm>
        </p:grpSpPr>
        <p:sp>
          <p:nvSpPr>
            <p:cNvPr id="209" name="titres et parts B"/>
            <p:cNvSpPr txBox="1"/>
            <p:nvPr/>
          </p:nvSpPr>
          <p:spPr>
            <a:xfrm>
              <a:off x="739142" y="0"/>
              <a:ext cx="5790013" cy="90678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>
                <a:defRPr sz="4800">
                  <a:latin typeface="Bebas Neue"/>
                  <a:ea typeface="Bebas Neue"/>
                  <a:cs typeface="Bebas Neue"/>
                  <a:sym typeface="Bebas Neue"/>
                </a:defRPr>
              </a:lvl1pPr>
            </a:lstStyle>
            <a:p>
              <a:r>
                <a:t>titres et parts B</a:t>
              </a:r>
            </a:p>
          </p:txBody>
        </p:sp>
        <p:sp>
          <p:nvSpPr>
            <p:cNvPr id="210" name="Cercle"/>
            <p:cNvSpPr/>
            <p:nvPr/>
          </p:nvSpPr>
          <p:spPr>
            <a:xfrm>
              <a:off x="0" y="175767"/>
              <a:ext cx="548641" cy="548641"/>
            </a:xfrm>
            <a:prstGeom prst="ellipse">
              <a:avLst/>
            </a:prstGeom>
            <a:solidFill>
              <a:srgbClr val="E1514E"/>
            </a:solidFill>
            <a:ln w="25400" cap="flat">
              <a:solidFill>
                <a:srgbClr val="535353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214" name="Grouper"/>
          <p:cNvGrpSpPr/>
          <p:nvPr/>
        </p:nvGrpSpPr>
        <p:grpSpPr>
          <a:xfrm>
            <a:off x="14578461" y="7821744"/>
            <a:ext cx="6529156" cy="906781"/>
            <a:chOff x="0" y="0"/>
            <a:chExt cx="6529154" cy="906780"/>
          </a:xfrm>
        </p:grpSpPr>
        <p:sp>
          <p:nvSpPr>
            <p:cNvPr id="212" name="épargne bancaire"/>
            <p:cNvSpPr txBox="1"/>
            <p:nvPr/>
          </p:nvSpPr>
          <p:spPr>
            <a:xfrm>
              <a:off x="739142" y="0"/>
              <a:ext cx="5790013" cy="90678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>
                <a:defRPr sz="4800">
                  <a:latin typeface="Bebas Neue"/>
                  <a:ea typeface="Bebas Neue"/>
                  <a:cs typeface="Bebas Neue"/>
                  <a:sym typeface="Bebas Neue"/>
                </a:defRPr>
              </a:lvl1pPr>
            </a:lstStyle>
            <a:p>
              <a:r>
                <a:rPr dirty="0" err="1"/>
                <a:t>épargne</a:t>
              </a:r>
              <a:r>
                <a:rPr dirty="0"/>
                <a:t> </a:t>
              </a:r>
              <a:r>
                <a:rPr dirty="0" err="1"/>
                <a:t>bancaire</a:t>
              </a:r>
              <a:endParaRPr dirty="0"/>
            </a:p>
          </p:txBody>
        </p:sp>
        <p:sp>
          <p:nvSpPr>
            <p:cNvPr id="213" name="Cercle"/>
            <p:cNvSpPr/>
            <p:nvPr/>
          </p:nvSpPr>
          <p:spPr>
            <a:xfrm>
              <a:off x="0" y="175767"/>
              <a:ext cx="548641" cy="548641"/>
            </a:xfrm>
            <a:prstGeom prst="ellipse">
              <a:avLst/>
            </a:prstGeom>
            <a:solidFill>
              <a:srgbClr val="3B6DC1"/>
            </a:solidFill>
            <a:ln w="25400" cap="flat">
              <a:solidFill>
                <a:srgbClr val="535353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217" name="Grouper"/>
          <p:cNvGrpSpPr/>
          <p:nvPr/>
        </p:nvGrpSpPr>
        <p:grpSpPr>
          <a:xfrm>
            <a:off x="14578461" y="6634054"/>
            <a:ext cx="7053031" cy="906781"/>
            <a:chOff x="0" y="0"/>
            <a:chExt cx="7053029" cy="906780"/>
          </a:xfrm>
        </p:grpSpPr>
        <p:sp>
          <p:nvSpPr>
            <p:cNvPr id="215" name="comptes courants créditeurs"/>
            <p:cNvSpPr txBox="1"/>
            <p:nvPr/>
          </p:nvSpPr>
          <p:spPr>
            <a:xfrm>
              <a:off x="739142" y="0"/>
              <a:ext cx="6313888" cy="90678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>
                <a:defRPr sz="4800">
                  <a:latin typeface="Bebas Neue"/>
                  <a:ea typeface="Bebas Neue"/>
                  <a:cs typeface="Bebas Neue"/>
                  <a:sym typeface="Bebas Neue"/>
                </a:defRPr>
              </a:lvl1pPr>
            </a:lstStyle>
            <a:p>
              <a:r>
                <a:t>comptes courants créditeurs</a:t>
              </a:r>
            </a:p>
          </p:txBody>
        </p:sp>
        <p:sp>
          <p:nvSpPr>
            <p:cNvPr id="216" name="Cercle"/>
            <p:cNvSpPr/>
            <p:nvPr/>
          </p:nvSpPr>
          <p:spPr>
            <a:xfrm>
              <a:off x="0" y="175767"/>
              <a:ext cx="548641" cy="548641"/>
            </a:xfrm>
            <a:prstGeom prst="ellipse">
              <a:avLst/>
            </a:prstGeom>
            <a:solidFill>
              <a:srgbClr val="B384CC"/>
            </a:solidFill>
            <a:ln w="25400" cap="flat">
              <a:solidFill>
                <a:srgbClr val="535353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pic>
        <p:nvPicPr>
          <p:cNvPr id="218" name="N_LOGO_CM_2018.png" descr="N_LOGO_CM_2018.png"/>
          <p:cNvPicPr>
            <a:picLocks noChangeAspect="1"/>
          </p:cNvPicPr>
          <p:nvPr/>
        </p:nvPicPr>
        <p:blipFill>
          <a:blip r:embed="rId3"/>
          <a:srcRect t="23652" b="11801"/>
          <a:stretch>
            <a:fillRect/>
          </a:stretch>
        </p:blipFill>
        <p:spPr>
          <a:xfrm>
            <a:off x="18059548" y="12289854"/>
            <a:ext cx="5515517" cy="86049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2" name="Graphique 1">
            <a:extLst>
              <a:ext uri="{FF2B5EF4-FFF2-40B4-BE49-F238E27FC236}">
                <a16:creationId xmlns:a16="http://schemas.microsoft.com/office/drawing/2014/main" id="{19195C0B-3161-7FE7-693E-7C06DC05AD4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0144564"/>
              </p:ext>
            </p:extLst>
          </p:nvPr>
        </p:nvGraphicFramePr>
        <p:xfrm>
          <a:off x="349445" y="3382481"/>
          <a:ext cx="13959304" cy="92430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9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3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9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4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9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5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9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9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" grpId="5" animBg="1" advAuto="0"/>
      <p:bldP spid="211" grpId="4" animBg="1" advAuto="0"/>
      <p:bldP spid="214" grpId="3" animBg="1" advAuto="0"/>
      <p:bldP spid="217" grpId="2" animBg="1" advAuto="0"/>
      <p:bldGraphic spid="2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Rectangle"/>
          <p:cNvSpPr/>
          <p:nvPr/>
        </p:nvSpPr>
        <p:spPr>
          <a:xfrm>
            <a:off x="-28675" y="-150746"/>
            <a:ext cx="24441350" cy="14017492"/>
          </a:xfrm>
          <a:prstGeom prst="rect">
            <a:avLst/>
          </a:prstGeom>
          <a:solidFill>
            <a:srgbClr val="FFFFFF">
              <a:alpha val="54518"/>
            </a:srgbClr>
          </a:solidFill>
          <a:ln w="12700">
            <a:miter lim="400000"/>
          </a:ln>
        </p:spPr>
        <p:txBody>
          <a:bodyPr tIns="91439" bIns="91439" anchor="ctr"/>
          <a:lstStyle/>
          <a:p>
            <a:endParaRPr/>
          </a:p>
        </p:txBody>
      </p:sp>
      <p:sp>
        <p:nvSpPr>
          <p:cNvPr id="221" name="Actif"/>
          <p:cNvSpPr txBox="1"/>
          <p:nvPr/>
        </p:nvSpPr>
        <p:spPr>
          <a:xfrm>
            <a:off x="13518776" y="2160346"/>
            <a:ext cx="8864093" cy="505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defRPr sz="32000" spc="2880">
                <a:ln w="63500" cap="flat">
                  <a:solidFill>
                    <a:srgbClr val="FFFFFF"/>
                  </a:solidFill>
                  <a:prstDash val="solid"/>
                  <a:miter lim="400000"/>
                </a:ln>
                <a:solidFill>
                  <a:srgbClr val="0075E3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</a:lstStyle>
          <a:p>
            <a:r>
              <a:t>Actif</a:t>
            </a:r>
          </a:p>
        </p:txBody>
      </p:sp>
      <p:sp>
        <p:nvSpPr>
          <p:cNvPr id="222" name="549 860"/>
          <p:cNvSpPr txBox="1"/>
          <p:nvPr/>
        </p:nvSpPr>
        <p:spPr>
          <a:xfrm>
            <a:off x="12096485" y="7590377"/>
            <a:ext cx="11303001" cy="326243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>
              <a:defRPr sz="20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fr-FR" dirty="0"/>
              <a:t>681</a:t>
            </a:r>
            <a:r>
              <a:rPr dirty="0"/>
              <a:t> </a:t>
            </a:r>
            <a:r>
              <a:rPr lang="fr-FR" dirty="0"/>
              <a:t>042</a:t>
            </a:r>
            <a:endParaRPr dirty="0"/>
          </a:p>
        </p:txBody>
      </p:sp>
      <p:sp>
        <p:nvSpPr>
          <p:cNvPr id="223" name="En milliers d’euros"/>
          <p:cNvSpPr txBox="1"/>
          <p:nvPr/>
        </p:nvSpPr>
        <p:spPr>
          <a:xfrm>
            <a:off x="14371769" y="10287403"/>
            <a:ext cx="11171429" cy="8051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>
              <a:defRPr sz="4200"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r>
              <a:t>En milliers d’euros</a:t>
            </a:r>
          </a:p>
        </p:txBody>
      </p:sp>
      <p:pic>
        <p:nvPicPr>
          <p:cNvPr id="224" name="N_LOGO_CM_2018.png" descr="N_LOGO_CM_2018.png"/>
          <p:cNvPicPr>
            <a:picLocks noChangeAspect="1"/>
          </p:cNvPicPr>
          <p:nvPr/>
        </p:nvPicPr>
        <p:blipFill>
          <a:blip r:embed="rId3"/>
          <a:srcRect t="23652" b="11801"/>
          <a:stretch>
            <a:fillRect/>
          </a:stretch>
        </p:blipFill>
        <p:spPr>
          <a:xfrm>
            <a:off x="18059548" y="12289854"/>
            <a:ext cx="5515517" cy="8604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dir="r" isContent="1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"/>
                            </p:stCondLst>
                            <p:childTnLst>
                              <p:par>
                                <p:cTn id="9" presetID="23" presetClass="entr" presetSubtype="16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" grpId="1" animBg="1" advAuto="0"/>
      <p:bldP spid="223" grpId="2" animBg="1" advAuto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222A35"/>
      </a:lt1>
      <a:dk2>
        <a:srgbClr val="A7A7A7"/>
      </a:dk2>
      <a:lt2>
        <a:srgbClr val="535353"/>
      </a:lt2>
      <a:accent1>
        <a:srgbClr val="267FB5"/>
      </a:accent1>
      <a:accent2>
        <a:srgbClr val="189C87"/>
      </a:accent2>
      <a:accent3>
        <a:srgbClr val="9ABA58"/>
      </a:accent3>
      <a:accent4>
        <a:srgbClr val="F39A14"/>
      </a:accent4>
      <a:accent5>
        <a:srgbClr val="C5361C"/>
      </a:accent5>
      <a:accent6>
        <a:srgbClr val="2D3D50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ctr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267FB5"/>
      </a:accent1>
      <a:accent2>
        <a:srgbClr val="189C87"/>
      </a:accent2>
      <a:accent3>
        <a:srgbClr val="9ABA58"/>
      </a:accent3>
      <a:accent4>
        <a:srgbClr val="F39A14"/>
      </a:accent4>
      <a:accent5>
        <a:srgbClr val="C5361C"/>
      </a:accent5>
      <a:accent6>
        <a:srgbClr val="2D3D50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ctr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</TotalTime>
  <Words>410</Words>
  <Application>Microsoft Office PowerPoint</Application>
  <PresentationFormat>Personnalisé</PresentationFormat>
  <Paragraphs>159</Paragraphs>
  <Slides>19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Raleway SemiBold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valérie bouverot</dc:creator>
  <cp:lastModifiedBy>VALERIE BOUVEROT</cp:lastModifiedBy>
  <cp:revision>11</cp:revision>
  <cp:lastPrinted>2026-01-13T13:02:53Z</cp:lastPrinted>
  <dcterms:modified xsi:type="dcterms:W3CDTF">2026-04-01T19:47:14Z</dcterms:modified>
</cp:coreProperties>
</file>